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s/slide18.xml" ContentType="application/vnd.openxmlformats-officedocument.presentationml.slide+xml"/>
  <Override PartName="/ppt/slides/slide16.xml" ContentType="application/vnd.openxmlformats-officedocument.presentationml.slide+xml"/>
  <Override PartName="/ppt/slideMasters/slideMaster1.xml" ContentType="application/vnd.openxmlformats-officedocument.presentationml.slideMaster+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0.xml" ContentType="application/vnd.openxmlformats-officedocument.presentationml.slideLayou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9.xml" ContentType="application/vnd.openxmlformats-officedocument.presentationml.notesSlide+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notesSlides/notesSlide16.xml" ContentType="application/vnd.openxmlformats-officedocument.presentationml.notesSlide+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76" r:id="rId3"/>
    <p:sldId id="289" r:id="rId4"/>
    <p:sldId id="295" r:id="rId5"/>
    <p:sldId id="298" r:id="rId6"/>
    <p:sldId id="299" r:id="rId7"/>
    <p:sldId id="300" r:id="rId8"/>
    <p:sldId id="297" r:id="rId9"/>
    <p:sldId id="292" r:id="rId10"/>
    <p:sldId id="294" r:id="rId11"/>
    <p:sldId id="293" r:id="rId12"/>
    <p:sldId id="287" r:id="rId13"/>
    <p:sldId id="288" r:id="rId14"/>
    <p:sldId id="301" r:id="rId15"/>
    <p:sldId id="302" r:id="rId16"/>
    <p:sldId id="307" r:id="rId17"/>
    <p:sldId id="308" r:id="rId18"/>
    <p:sldId id="303" r:id="rId19"/>
    <p:sldId id="305" r:id="rId20"/>
    <p:sldId id="304" r:id="rId21"/>
    <p:sldId id="278" r:id="rId2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00"/>
    <a:srgbClr val="006E00"/>
    <a:srgbClr val="003300"/>
    <a:srgbClr val="006600"/>
    <a:srgbClr val="DCDBC4"/>
    <a:srgbClr val="004200"/>
    <a:srgbClr val="548235"/>
    <a:srgbClr val="638C43"/>
    <a:srgbClr val="849F5F"/>
    <a:srgbClr val="F9EA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2" autoAdjust="0"/>
    <p:restoredTop sz="80161" autoAdjust="0"/>
  </p:normalViewPr>
  <p:slideViewPr>
    <p:cSldViewPr>
      <p:cViewPr varScale="1">
        <p:scale>
          <a:sx n="123" d="100"/>
          <a:sy n="123" d="100"/>
        </p:scale>
        <p:origin x="1062" y="9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5C618E-D7DB-41F5-AB4F-50211B765AC7}" type="datetimeFigureOut">
              <a:rPr lang="zh-CN" altLang="en-US" smtClean="0"/>
              <a:t>2016/12/11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B31BAB-2095-4463-90E6-0A68201736B9}" type="slidenum">
              <a:rPr lang="zh-CN" altLang="en-US" smtClean="0"/>
              <a:t>‹#›</a:t>
            </a:fld>
            <a:endParaRPr lang="zh-CN" altLang="en-US"/>
          </a:p>
        </p:txBody>
      </p:sp>
    </p:spTree>
    <p:extLst>
      <p:ext uri="{BB962C8B-B14F-4D97-AF65-F5344CB8AC3E}">
        <p14:creationId xmlns:p14="http://schemas.microsoft.com/office/powerpoint/2010/main" val="1625348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leolztang@gmail.com</a:t>
            </a:r>
            <a:endParaRPr lang="en-US" dirty="0"/>
          </a:p>
        </p:txBody>
      </p:sp>
      <p:sp>
        <p:nvSpPr>
          <p:cNvPr id="4" name="灯片编号占位符 3"/>
          <p:cNvSpPr>
            <a:spLocks noGrp="1"/>
          </p:cNvSpPr>
          <p:nvPr>
            <p:ph type="sldNum" sz="quarter" idx="10"/>
          </p:nvPr>
        </p:nvSpPr>
        <p:spPr/>
        <p:txBody>
          <a:bodyPr/>
          <a:lstStyle/>
          <a:p>
            <a:fld id="{87B31BAB-2095-4463-90E6-0A68201736B9}" type="slidenum">
              <a:rPr lang="zh-CN" altLang="en-US" smtClean="0"/>
              <a:t>1</a:t>
            </a:fld>
            <a:endParaRPr lang="zh-CN" altLang="en-US"/>
          </a:p>
        </p:txBody>
      </p:sp>
    </p:spTree>
    <p:extLst>
      <p:ext uri="{BB962C8B-B14F-4D97-AF65-F5344CB8AC3E}">
        <p14:creationId xmlns:p14="http://schemas.microsoft.com/office/powerpoint/2010/main" val="1002970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7B31BAB-2095-4463-90E6-0A68201736B9}" type="slidenum">
              <a:rPr lang="zh-CN" altLang="en-US" smtClean="0"/>
              <a:t>10</a:t>
            </a:fld>
            <a:endParaRPr lang="zh-CN" altLang="en-US"/>
          </a:p>
        </p:txBody>
      </p:sp>
    </p:spTree>
    <p:extLst>
      <p:ext uri="{BB962C8B-B14F-4D97-AF65-F5344CB8AC3E}">
        <p14:creationId xmlns:p14="http://schemas.microsoft.com/office/powerpoint/2010/main" val="2801743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7B31BAB-2095-4463-90E6-0A68201736B9}" type="slidenum">
              <a:rPr lang="zh-CN" altLang="en-US" smtClean="0"/>
              <a:t>11</a:t>
            </a:fld>
            <a:endParaRPr lang="zh-CN" altLang="en-US"/>
          </a:p>
        </p:txBody>
      </p:sp>
    </p:spTree>
    <p:extLst>
      <p:ext uri="{BB962C8B-B14F-4D97-AF65-F5344CB8AC3E}">
        <p14:creationId xmlns:p14="http://schemas.microsoft.com/office/powerpoint/2010/main" val="1912916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sz="1200" b="0" i="0" kern="1200" dirty="0" smtClean="0">
                <a:solidFill>
                  <a:schemeClr val="tx1"/>
                </a:solidFill>
                <a:effectLst/>
                <a:latin typeface="+mn-lt"/>
                <a:ea typeface="+mn-ea"/>
                <a:cs typeface="+mn-cs"/>
              </a:rPr>
              <a:t>http://projects.spring.io/spring-data/</a:t>
            </a:r>
          </a:p>
        </p:txBody>
      </p:sp>
      <p:sp>
        <p:nvSpPr>
          <p:cNvPr id="4" name="灯片编号占位符 3"/>
          <p:cNvSpPr>
            <a:spLocks noGrp="1"/>
          </p:cNvSpPr>
          <p:nvPr>
            <p:ph type="sldNum" sz="quarter" idx="10"/>
          </p:nvPr>
        </p:nvSpPr>
        <p:spPr/>
        <p:txBody>
          <a:bodyPr/>
          <a:lstStyle/>
          <a:p>
            <a:fld id="{87B31BAB-2095-4463-90E6-0A68201736B9}" type="slidenum">
              <a:rPr lang="zh-CN" altLang="en-US" smtClean="0"/>
              <a:t>12</a:t>
            </a:fld>
            <a:endParaRPr lang="zh-CN" altLang="en-US"/>
          </a:p>
        </p:txBody>
      </p:sp>
    </p:spTree>
    <p:extLst>
      <p:ext uri="{BB962C8B-B14F-4D97-AF65-F5344CB8AC3E}">
        <p14:creationId xmlns:p14="http://schemas.microsoft.com/office/powerpoint/2010/main" val="69566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smtClean="0">
                <a:solidFill>
                  <a:schemeClr val="tx1"/>
                </a:solidFill>
                <a:effectLst/>
                <a:latin typeface="+mn-lt"/>
                <a:ea typeface="+mn-ea"/>
                <a:cs typeface="+mn-cs"/>
              </a:rPr>
              <a:t>Spring Data</a:t>
            </a:r>
            <a:r>
              <a:rPr lang="zh-CN" altLang="en-US" sz="1200" b="0" i="0" kern="1200" dirty="0" smtClean="0">
                <a:solidFill>
                  <a:schemeClr val="tx1"/>
                </a:solidFill>
                <a:effectLst/>
                <a:latin typeface="+mn-lt"/>
                <a:ea typeface="+mn-ea"/>
                <a:cs typeface="+mn-cs"/>
              </a:rPr>
              <a:t>对</a:t>
            </a:r>
            <a:r>
              <a:rPr lang="en-US" altLang="zh-CN" sz="1200" b="0" i="0" kern="1200" dirty="0" smtClean="0">
                <a:solidFill>
                  <a:schemeClr val="tx1"/>
                </a:solidFill>
                <a:effectLst/>
                <a:latin typeface="+mn-lt"/>
                <a:ea typeface="+mn-ea"/>
                <a:cs typeface="+mn-cs"/>
              </a:rPr>
              <a:t>NOSQL</a:t>
            </a:r>
            <a:r>
              <a:rPr lang="zh-CN" altLang="en-US" sz="1200" b="0" i="0" kern="1200" dirty="0" smtClean="0">
                <a:solidFill>
                  <a:schemeClr val="tx1"/>
                </a:solidFill>
                <a:effectLst/>
                <a:latin typeface="+mn-lt"/>
                <a:ea typeface="+mn-ea"/>
                <a:cs typeface="+mn-cs"/>
              </a:rPr>
              <a:t>的支持：</a:t>
            </a:r>
            <a:endParaRPr lang="en-US" altLang="zh-CN" sz="1200" b="0" i="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http://docs.spring.io/spring-boot/docs/1.4.0.BUILD-SNAPSHOT/reference/htmlsingle/#boot-features-nosql</a:t>
            </a:r>
          </a:p>
        </p:txBody>
      </p:sp>
      <p:sp>
        <p:nvSpPr>
          <p:cNvPr id="4" name="灯片编号占位符 3"/>
          <p:cNvSpPr>
            <a:spLocks noGrp="1"/>
          </p:cNvSpPr>
          <p:nvPr>
            <p:ph type="sldNum" sz="quarter" idx="10"/>
          </p:nvPr>
        </p:nvSpPr>
        <p:spPr/>
        <p:txBody>
          <a:bodyPr/>
          <a:lstStyle/>
          <a:p>
            <a:fld id="{87B31BAB-2095-4463-90E6-0A68201736B9}" type="slidenum">
              <a:rPr lang="zh-CN" altLang="en-US" smtClean="0"/>
              <a:t>13</a:t>
            </a:fld>
            <a:endParaRPr lang="zh-CN" altLang="en-US"/>
          </a:p>
        </p:txBody>
      </p:sp>
    </p:spTree>
    <p:extLst>
      <p:ext uri="{BB962C8B-B14F-4D97-AF65-F5344CB8AC3E}">
        <p14:creationId xmlns:p14="http://schemas.microsoft.com/office/powerpoint/2010/main" val="2935359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注：这里省略了</a:t>
            </a:r>
            <a:r>
              <a:rPr lang="en-US" altLang="zh-CN" sz="1200" b="0" i="0" kern="1200" dirty="0" err="1" smtClean="0">
                <a:solidFill>
                  <a:schemeClr val="tx1"/>
                </a:solidFill>
                <a:effectLst/>
                <a:latin typeface="+mn-lt"/>
                <a:ea typeface="+mn-ea"/>
                <a:cs typeface="+mn-cs"/>
              </a:rPr>
              <a:t>SpringBoot</a:t>
            </a:r>
            <a:r>
              <a:rPr lang="en-US" altLang="zh-CN" sz="1200" b="0" i="0" kern="1200" dirty="0" smtClean="0">
                <a:solidFill>
                  <a:schemeClr val="tx1"/>
                </a:solidFill>
                <a:effectLst/>
                <a:latin typeface="+mn-lt"/>
                <a:ea typeface="+mn-ea"/>
                <a:cs typeface="+mn-cs"/>
              </a:rPr>
              <a:t> Application</a:t>
            </a:r>
            <a:r>
              <a:rPr lang="zh-CN" altLang="en-US" sz="1200" b="0" i="0" kern="1200" dirty="0" smtClean="0">
                <a:solidFill>
                  <a:schemeClr val="tx1"/>
                </a:solidFill>
                <a:effectLst/>
                <a:latin typeface="+mn-lt"/>
                <a:ea typeface="+mn-ea"/>
                <a:cs typeface="+mn-cs"/>
              </a:rPr>
              <a:t>（普通的</a:t>
            </a:r>
            <a:r>
              <a:rPr lang="en-US" altLang="zh-CN" sz="1200" b="0" i="0" kern="1200" dirty="0" err="1" smtClean="0">
                <a:solidFill>
                  <a:schemeClr val="tx1"/>
                </a:solidFill>
                <a:effectLst/>
                <a:latin typeface="+mn-lt"/>
                <a:ea typeface="+mn-ea"/>
                <a:cs typeface="+mn-cs"/>
              </a:rPr>
              <a:t>springboot</a:t>
            </a:r>
            <a:r>
              <a:rPr lang="en-US" altLang="zh-CN" sz="1200" b="0" i="0" kern="1200" dirty="0" smtClean="0">
                <a:solidFill>
                  <a:schemeClr val="tx1"/>
                </a:solidFill>
                <a:effectLst/>
                <a:latin typeface="+mn-lt"/>
                <a:ea typeface="+mn-ea"/>
                <a:cs typeface="+mn-cs"/>
              </a:rPr>
              <a:t> application</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Customer</a:t>
            </a:r>
            <a:r>
              <a:rPr lang="zh-CN" altLang="en-US" sz="1200" b="0" i="0" kern="1200" dirty="0" smtClean="0">
                <a:solidFill>
                  <a:schemeClr val="tx1"/>
                </a:solidFill>
                <a:effectLst/>
                <a:latin typeface="+mn-lt"/>
                <a:ea typeface="+mn-ea"/>
                <a:cs typeface="+mn-cs"/>
              </a:rPr>
              <a:t>实体的实现（前述</a:t>
            </a:r>
            <a:r>
              <a:rPr lang="en-US" altLang="zh-CN" sz="1200" b="0" i="0" kern="1200" dirty="0" smtClean="0">
                <a:solidFill>
                  <a:schemeClr val="tx1"/>
                </a:solidFill>
                <a:effectLst/>
                <a:latin typeface="+mn-lt"/>
                <a:ea typeface="+mn-ea"/>
                <a:cs typeface="+mn-cs"/>
              </a:rPr>
              <a:t>JPA</a:t>
            </a:r>
            <a:r>
              <a:rPr lang="zh-CN" altLang="en-US" sz="1200" b="0" i="0" kern="1200" dirty="0" smtClean="0">
                <a:solidFill>
                  <a:schemeClr val="tx1"/>
                </a:solidFill>
                <a:effectLst/>
                <a:latin typeface="+mn-lt"/>
                <a:ea typeface="+mn-ea"/>
                <a:cs typeface="+mn-cs"/>
              </a:rPr>
              <a:t>规范中</a:t>
            </a:r>
            <a:r>
              <a:rPr lang="en-US" altLang="zh-CN" sz="1200" b="0" i="0" kern="1200" dirty="0" smtClean="0">
                <a:solidFill>
                  <a:schemeClr val="tx1"/>
                </a:solidFill>
                <a:effectLst/>
                <a:latin typeface="+mn-lt"/>
                <a:ea typeface="+mn-ea"/>
                <a:cs typeface="+mn-cs"/>
              </a:rPr>
              <a:t>Customer</a:t>
            </a:r>
            <a:r>
              <a:rPr lang="zh-CN" altLang="en-US" sz="1200" b="0" i="0" kern="1200" dirty="0" smtClean="0">
                <a:solidFill>
                  <a:schemeClr val="tx1"/>
                </a:solidFill>
                <a:effectLst/>
                <a:latin typeface="+mn-lt"/>
                <a:ea typeface="+mn-ea"/>
                <a:cs typeface="+mn-cs"/>
              </a:rPr>
              <a:t>的实现）</a:t>
            </a:r>
            <a:endParaRPr lang="en-US" altLang="zh-CN" sz="1200" b="0" i="0" kern="1200" dirty="0" smtClean="0">
              <a:solidFill>
                <a:schemeClr val="tx1"/>
              </a:solidFill>
              <a:effectLst/>
              <a:latin typeface="+mn-lt"/>
              <a:ea typeface="+mn-ea"/>
              <a:cs typeface="+mn-cs"/>
            </a:endParaRPr>
          </a:p>
          <a:p>
            <a:pPr latinLnBrk="1"/>
            <a:endParaRPr lang="en-US" altLang="zh-CN" sz="1200" b="0" i="0" kern="1200" dirty="0" smtClean="0">
              <a:solidFill>
                <a:schemeClr val="tx1"/>
              </a:solidFill>
              <a:effectLst/>
              <a:latin typeface="+mn-lt"/>
              <a:ea typeface="+mn-ea"/>
              <a:cs typeface="+mn-cs"/>
            </a:endParaRPr>
          </a:p>
          <a:p>
            <a:pPr latinLnBrk="1"/>
            <a:r>
              <a:rPr lang="en-US" altLang="zh-CN" sz="1200" b="0" i="0" kern="1200" dirty="0" err="1" smtClean="0">
                <a:solidFill>
                  <a:schemeClr val="tx1"/>
                </a:solidFill>
                <a:effectLst/>
                <a:latin typeface="+mn-lt"/>
                <a:ea typeface="+mn-ea"/>
                <a:cs typeface="+mn-cs"/>
              </a:rPr>
              <a:t>CustomerRepository</a:t>
            </a:r>
            <a:r>
              <a:rPr lang="zh-CN" altLang="en-US" sz="1200" b="0" i="0" kern="1200" dirty="0" smtClean="0">
                <a:solidFill>
                  <a:schemeClr val="tx1"/>
                </a:solidFill>
                <a:effectLst/>
                <a:latin typeface="+mn-lt"/>
                <a:ea typeface="+mn-ea"/>
                <a:cs typeface="+mn-cs"/>
              </a:rPr>
              <a:t>的说明：</a:t>
            </a:r>
            <a:endParaRPr lang="en-US" altLang="zh-CN" sz="1200" b="0" i="0" kern="120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JpaRepository</a:t>
            </a:r>
            <a:r>
              <a:rPr lang="zh-CN" altLang="en-US" sz="1200" kern="1200" dirty="0" smtClean="0">
                <a:solidFill>
                  <a:schemeClr val="tx1"/>
                </a:solidFill>
                <a:latin typeface="+mn-lt"/>
                <a:ea typeface="+mn-ea"/>
                <a:cs typeface="+mn-cs"/>
              </a:rPr>
              <a:t>是</a:t>
            </a:r>
            <a:r>
              <a:rPr lang="en-US" sz="1200" kern="1200" dirty="0" smtClean="0">
                <a:solidFill>
                  <a:schemeClr val="tx1"/>
                </a:solidFill>
                <a:latin typeface="+mn-lt"/>
                <a:ea typeface="+mn-ea"/>
                <a:cs typeface="+mn-cs"/>
              </a:rPr>
              <a:t>Spring Data JPA</a:t>
            </a:r>
            <a:r>
              <a:rPr lang="zh-CN" altLang="en-US" sz="1200" kern="1200" dirty="0" smtClean="0">
                <a:solidFill>
                  <a:schemeClr val="tx1"/>
                </a:solidFill>
                <a:latin typeface="+mn-lt"/>
                <a:ea typeface="+mn-ea"/>
                <a:cs typeface="+mn-cs"/>
              </a:rPr>
              <a:t>提供的接口</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CustomerRepository</a:t>
            </a:r>
            <a:r>
              <a:rPr lang="zh-CN" altLang="en-US" sz="1200" kern="1200" dirty="0" smtClean="0">
                <a:solidFill>
                  <a:schemeClr val="tx1"/>
                </a:solidFill>
                <a:latin typeface="+mn-lt"/>
                <a:ea typeface="+mn-ea"/>
                <a:cs typeface="+mn-cs"/>
              </a:rPr>
              <a:t>继承了</a:t>
            </a:r>
            <a:r>
              <a:rPr lang="en-US" sz="1200" kern="1200" dirty="0" err="1" smtClean="0">
                <a:solidFill>
                  <a:schemeClr val="tx1"/>
                </a:solidFill>
                <a:latin typeface="+mn-lt"/>
                <a:ea typeface="+mn-ea"/>
                <a:cs typeface="+mn-cs"/>
              </a:rPr>
              <a:t>JpaRepository</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并通范型参数</a:t>
            </a:r>
            <a:r>
              <a:rPr lang="en-US" sz="1200" u="sng" kern="1200" dirty="0" err="1" smtClean="0">
                <a:solidFill>
                  <a:schemeClr val="tx1"/>
                </a:solidFill>
                <a:latin typeface="+mn-lt"/>
                <a:ea typeface="+mn-ea"/>
                <a:cs typeface="+mn-cs"/>
              </a:rPr>
              <a:t>Cusomter</a:t>
            </a:r>
            <a:r>
              <a:rPr lang="en-US" sz="1200" u="sng" kern="1200" dirty="0" smtClean="0">
                <a:solidFill>
                  <a:schemeClr val="tx1"/>
                </a:solidFill>
                <a:latin typeface="+mn-lt"/>
                <a:ea typeface="+mn-ea"/>
                <a:cs typeface="+mn-cs"/>
              </a:rPr>
              <a:t>， Long</a:t>
            </a:r>
            <a:r>
              <a:rPr lang="zh-CN" altLang="en-US" sz="1200" u="sng" kern="1200" dirty="0" smtClean="0">
                <a:solidFill>
                  <a:schemeClr val="tx1"/>
                </a:solidFill>
                <a:latin typeface="+mn-lt"/>
                <a:ea typeface="+mn-ea"/>
                <a:cs typeface="+mn-cs"/>
              </a:rPr>
              <a:t>指定了实体的类和实体的</a:t>
            </a:r>
            <a:r>
              <a:rPr lang="en-US" sz="1200" u="sng" kern="1200" dirty="0" smtClean="0">
                <a:solidFill>
                  <a:schemeClr val="tx1"/>
                </a:solidFill>
                <a:latin typeface="+mn-lt"/>
                <a:ea typeface="+mn-ea"/>
                <a:cs typeface="+mn-cs"/>
              </a:rPr>
              <a:t>ID</a:t>
            </a:r>
          </a:p>
          <a:p>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开发者不需要对</a:t>
            </a:r>
            <a:r>
              <a:rPr lang="en-US" sz="1200" kern="1200" dirty="0" err="1" smtClean="0">
                <a:solidFill>
                  <a:schemeClr val="tx1"/>
                </a:solidFill>
                <a:latin typeface="+mn-lt"/>
                <a:ea typeface="+mn-ea"/>
                <a:cs typeface="+mn-cs"/>
              </a:rPr>
              <a:t>CustomerRepository</a:t>
            </a:r>
            <a:r>
              <a:rPr lang="zh-CN" altLang="en-US" sz="1200" kern="1200" dirty="0" smtClean="0">
                <a:solidFill>
                  <a:schemeClr val="tx1"/>
                </a:solidFill>
                <a:latin typeface="+mn-lt"/>
                <a:ea typeface="+mn-ea"/>
                <a:cs typeface="+mn-cs"/>
              </a:rPr>
              <a:t>写任何实现，</a:t>
            </a:r>
            <a:r>
              <a:rPr lang="en-US" sz="1200" kern="1200" dirty="0" smtClean="0">
                <a:solidFill>
                  <a:schemeClr val="tx1"/>
                </a:solidFill>
                <a:latin typeface="+mn-lt"/>
                <a:ea typeface="+mn-ea"/>
                <a:cs typeface="+mn-cs"/>
              </a:rPr>
              <a:t>Spring Data JPA</a:t>
            </a:r>
            <a:r>
              <a:rPr lang="zh-CN" altLang="en-US" sz="1200" kern="1200" dirty="0" smtClean="0">
                <a:solidFill>
                  <a:schemeClr val="tx1"/>
                </a:solidFill>
                <a:latin typeface="+mn-lt"/>
                <a:ea typeface="+mn-ea"/>
                <a:cs typeface="+mn-cs"/>
              </a:rPr>
              <a:t>自动为所有</a:t>
            </a:r>
            <a:r>
              <a:rPr lang="en-US" sz="1200" kern="1200" dirty="0" smtClean="0">
                <a:solidFill>
                  <a:schemeClr val="tx1"/>
                </a:solidFill>
                <a:latin typeface="+mn-lt"/>
                <a:ea typeface="+mn-ea"/>
                <a:cs typeface="+mn-cs"/>
              </a:rPr>
              <a:t>Repository</a:t>
            </a:r>
            <a:r>
              <a:rPr lang="zh-CN" altLang="en-US" sz="1200" kern="1200" dirty="0" smtClean="0">
                <a:solidFill>
                  <a:schemeClr val="tx1"/>
                </a:solidFill>
                <a:latin typeface="+mn-lt"/>
                <a:ea typeface="+mn-ea"/>
                <a:cs typeface="+mn-cs"/>
              </a:rPr>
              <a:t>的子类生成实现</a:t>
            </a:r>
          </a:p>
          <a:p>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生成实现的动作将在</a:t>
            </a:r>
            <a:r>
              <a:rPr lang="en-US" altLang="zh-CN" sz="1200" kern="1200" dirty="0" smtClean="0">
                <a:solidFill>
                  <a:schemeClr val="tx1"/>
                </a:solidFill>
                <a:latin typeface="+mn-lt"/>
                <a:ea typeface="+mn-ea"/>
                <a:cs typeface="+mn-cs"/>
              </a:rPr>
              <a:t>Spring </a:t>
            </a:r>
            <a:r>
              <a:rPr lang="zh-CN" altLang="en-US" sz="1200" kern="1200" dirty="0" smtClean="0">
                <a:solidFill>
                  <a:schemeClr val="tx1"/>
                </a:solidFill>
                <a:latin typeface="+mn-lt"/>
                <a:ea typeface="+mn-ea"/>
                <a:cs typeface="+mn-cs"/>
              </a:rPr>
              <a:t>容器创建时完成</a:t>
            </a:r>
            <a:endParaRPr lang="en-US" altLang="zh-CN" sz="1200" b="0" i="0" kern="1200" dirty="0" smtClean="0">
              <a:solidFill>
                <a:schemeClr val="tx1"/>
              </a:solidFill>
              <a:effectLst/>
              <a:latin typeface="+mn-lt"/>
              <a:ea typeface="+mn-ea"/>
              <a:cs typeface="+mn-cs"/>
            </a:endParaRPr>
          </a:p>
          <a:p>
            <a:pPr latinLnBrk="1"/>
            <a:endParaRPr lang="en-US" altLang="zh-CN" sz="1200" b="0" i="0" kern="1200" dirty="0" smtClean="0">
              <a:solidFill>
                <a:schemeClr val="tx1"/>
              </a:solidFill>
              <a:effectLst/>
              <a:latin typeface="+mn-lt"/>
              <a:ea typeface="+mn-ea"/>
              <a:cs typeface="+mn-cs"/>
            </a:endParaRPr>
          </a:p>
          <a:p>
            <a:pPr latinLnBrk="1"/>
            <a:endParaRPr lang="en-US" altLang="zh-CN"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完整示例，请参考：</a:t>
            </a:r>
            <a:endParaRPr lang="en-US" altLang="zh-CN" sz="1200" b="0" i="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https://spring.io/guides/gs/accessing-data-jpa/</a:t>
            </a:r>
          </a:p>
        </p:txBody>
      </p:sp>
      <p:sp>
        <p:nvSpPr>
          <p:cNvPr id="4" name="灯片编号占位符 3"/>
          <p:cNvSpPr>
            <a:spLocks noGrp="1"/>
          </p:cNvSpPr>
          <p:nvPr>
            <p:ph type="sldNum" sz="quarter" idx="10"/>
          </p:nvPr>
        </p:nvSpPr>
        <p:spPr/>
        <p:txBody>
          <a:bodyPr/>
          <a:lstStyle/>
          <a:p>
            <a:fld id="{87B31BAB-2095-4463-90E6-0A68201736B9}" type="slidenum">
              <a:rPr lang="zh-CN" altLang="en-US" smtClean="0"/>
              <a:t>14</a:t>
            </a:fld>
            <a:endParaRPr lang="zh-CN" altLang="en-US"/>
          </a:p>
        </p:txBody>
      </p:sp>
    </p:spTree>
    <p:extLst>
      <p:ext uri="{BB962C8B-B14F-4D97-AF65-F5344CB8AC3E}">
        <p14:creationId xmlns:p14="http://schemas.microsoft.com/office/powerpoint/2010/main" val="2830054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关于</a:t>
            </a:r>
            <a:r>
              <a:rPr lang="en-US" altLang="zh-CN" sz="1200" b="0" i="0" kern="1200" dirty="0" err="1" smtClean="0">
                <a:solidFill>
                  <a:schemeClr val="tx1"/>
                </a:solidFill>
                <a:effectLst/>
                <a:latin typeface="+mn-lt"/>
                <a:ea typeface="+mn-ea"/>
                <a:cs typeface="+mn-cs"/>
              </a:rPr>
              <a:t>RepositoryConfiguration</a:t>
            </a:r>
            <a:r>
              <a:rPr lang="zh-CN" altLang="en-US" sz="1200" b="0" i="0" kern="1200" dirty="0" smtClean="0">
                <a:solidFill>
                  <a:schemeClr val="tx1"/>
                </a:solidFill>
                <a:effectLst/>
                <a:latin typeface="+mn-lt"/>
                <a:ea typeface="+mn-ea"/>
                <a:cs typeface="+mn-cs"/>
              </a:rPr>
              <a:t>和</a:t>
            </a:r>
            <a:r>
              <a:rPr lang="zh-CN" altLang="en-US" sz="1200" spc="90" dirty="0" smtClean="0">
                <a:solidFill>
                  <a:srgbClr val="005000"/>
                </a:solidFill>
                <a:latin typeface="微软雅黑" panose="020B0503020204020204" pitchFamily="34" charset="-122"/>
                <a:ea typeface="微软雅黑" panose="020B0503020204020204" pitchFamily="34" charset="-122"/>
              </a:rPr>
              <a:t>查询方式的使用优先级：</a:t>
            </a:r>
            <a:endParaRPr lang="en-US" altLang="zh-CN" sz="1200" b="0" i="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http://docs.spring.io/spring-data/jpa/docs/1.10.5.RELEASE/reference/html/#repositories.query-methods.query-lookup-strategies</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7B31BAB-2095-4463-90E6-0A68201736B9}" type="slidenum">
              <a:rPr lang="zh-CN" altLang="en-US" smtClean="0"/>
              <a:t>15</a:t>
            </a:fld>
            <a:endParaRPr lang="zh-CN" altLang="en-US"/>
          </a:p>
        </p:txBody>
      </p:sp>
    </p:spTree>
    <p:extLst>
      <p:ext uri="{BB962C8B-B14F-4D97-AF65-F5344CB8AC3E}">
        <p14:creationId xmlns:p14="http://schemas.microsoft.com/office/powerpoint/2010/main" val="2625644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更多关于查询方法的内容，请参考：</a:t>
            </a:r>
            <a:endParaRPr lang="en-US" altLang="zh-CN" sz="1200" b="0" i="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http://docs.spring.io/spring-data/jpa/docs/1.10.5.RELEASE/reference/html/#repositories.query-methods.details</a:t>
            </a:r>
          </a:p>
        </p:txBody>
      </p:sp>
      <p:sp>
        <p:nvSpPr>
          <p:cNvPr id="4" name="灯片编号占位符 3"/>
          <p:cNvSpPr>
            <a:spLocks noGrp="1"/>
          </p:cNvSpPr>
          <p:nvPr>
            <p:ph type="sldNum" sz="quarter" idx="10"/>
          </p:nvPr>
        </p:nvSpPr>
        <p:spPr/>
        <p:txBody>
          <a:bodyPr/>
          <a:lstStyle/>
          <a:p>
            <a:fld id="{87B31BAB-2095-4463-90E6-0A68201736B9}" type="slidenum">
              <a:rPr lang="zh-CN" altLang="en-US" smtClean="0"/>
              <a:t>16</a:t>
            </a:fld>
            <a:endParaRPr lang="zh-CN" altLang="en-US"/>
          </a:p>
        </p:txBody>
      </p:sp>
    </p:spTree>
    <p:extLst>
      <p:ext uri="{BB962C8B-B14F-4D97-AF65-F5344CB8AC3E}">
        <p14:creationId xmlns:p14="http://schemas.microsoft.com/office/powerpoint/2010/main" val="3283107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更多关于查询方法的内容，请参考：</a:t>
            </a:r>
            <a:endParaRPr lang="en-US" altLang="zh-CN" sz="1200" b="0" i="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http://docs.spring.io/spring-data/jpa/docs/1.10.5.RELEASE/reference/html/#repositories.query-methods.details</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7B31BAB-2095-4463-90E6-0A68201736B9}" type="slidenum">
              <a:rPr lang="zh-CN" altLang="en-US" smtClean="0"/>
              <a:t>17</a:t>
            </a:fld>
            <a:endParaRPr lang="zh-CN" altLang="en-US"/>
          </a:p>
        </p:txBody>
      </p:sp>
    </p:spTree>
    <p:extLst>
      <p:ext uri="{BB962C8B-B14F-4D97-AF65-F5344CB8AC3E}">
        <p14:creationId xmlns:p14="http://schemas.microsoft.com/office/powerpoint/2010/main" val="4137690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smtClean="0">
                <a:solidFill>
                  <a:schemeClr val="tx1"/>
                </a:solidFill>
                <a:effectLst/>
                <a:latin typeface="+mn-lt"/>
                <a:ea typeface="+mn-ea"/>
                <a:cs typeface="+mn-cs"/>
              </a:rPr>
              <a:t>JPQL</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JPA</a:t>
            </a:r>
            <a:r>
              <a:rPr lang="zh-CN" altLang="en-US" sz="1200" b="0" i="0" kern="1200" dirty="0" smtClean="0">
                <a:solidFill>
                  <a:schemeClr val="tx1"/>
                </a:solidFill>
                <a:effectLst/>
                <a:latin typeface="+mn-lt"/>
                <a:ea typeface="+mn-ea"/>
                <a:cs typeface="+mn-cs"/>
              </a:rPr>
              <a:t>面向</a:t>
            </a:r>
            <a:r>
              <a:rPr lang="en-US" altLang="zh-CN" sz="1200" b="0" i="0" kern="1200" dirty="0" smtClean="0">
                <a:solidFill>
                  <a:schemeClr val="tx1"/>
                </a:solidFill>
                <a:effectLst/>
                <a:latin typeface="+mn-lt"/>
                <a:ea typeface="+mn-ea"/>
                <a:cs typeface="+mn-cs"/>
              </a:rPr>
              <a:t>Entity</a:t>
            </a:r>
            <a:r>
              <a:rPr lang="zh-CN" altLang="en-US" sz="1200" b="0" i="0" kern="1200" dirty="0" smtClean="0">
                <a:solidFill>
                  <a:schemeClr val="tx1"/>
                </a:solidFill>
                <a:effectLst/>
                <a:latin typeface="+mn-lt"/>
                <a:ea typeface="+mn-ea"/>
                <a:cs typeface="+mn-cs"/>
              </a:rPr>
              <a:t>的查询语言，这种语句和底层数据库的实现无关，但是牺牲了部分</a:t>
            </a:r>
            <a:r>
              <a:rPr lang="en-US" altLang="zh-CN" sz="1200" b="0" i="0" kern="1200" dirty="0"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具有功能</a:t>
            </a:r>
            <a:endParaRPr lang="en-US" altLang="zh-CN"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详细的</a:t>
            </a:r>
            <a:r>
              <a:rPr lang="en-US" altLang="zh-CN" sz="1200" b="0" i="0" kern="1200" dirty="0" smtClean="0">
                <a:solidFill>
                  <a:schemeClr val="tx1"/>
                </a:solidFill>
                <a:effectLst/>
                <a:latin typeface="+mn-lt"/>
                <a:ea typeface="+mn-ea"/>
                <a:cs typeface="+mn-cs"/>
              </a:rPr>
              <a:t>JPQL</a:t>
            </a:r>
            <a:r>
              <a:rPr lang="zh-CN" altLang="en-US" sz="1200" b="0" i="0" kern="1200" dirty="0" smtClean="0">
                <a:solidFill>
                  <a:schemeClr val="tx1"/>
                </a:solidFill>
                <a:effectLst/>
                <a:latin typeface="+mn-lt"/>
                <a:ea typeface="+mn-ea"/>
                <a:cs typeface="+mn-cs"/>
              </a:rPr>
              <a:t>内容，请参考：</a:t>
            </a:r>
            <a:endParaRPr lang="en-US" altLang="zh-CN" sz="1200" b="0" i="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http://docs.oracle.com/javaee/6/tutorial/doc/bnbtg.html</a:t>
            </a:r>
          </a:p>
        </p:txBody>
      </p:sp>
      <p:sp>
        <p:nvSpPr>
          <p:cNvPr id="4" name="灯片编号占位符 3"/>
          <p:cNvSpPr>
            <a:spLocks noGrp="1"/>
          </p:cNvSpPr>
          <p:nvPr>
            <p:ph type="sldNum" sz="quarter" idx="10"/>
          </p:nvPr>
        </p:nvSpPr>
        <p:spPr/>
        <p:txBody>
          <a:bodyPr/>
          <a:lstStyle/>
          <a:p>
            <a:fld id="{87B31BAB-2095-4463-90E6-0A68201736B9}" type="slidenum">
              <a:rPr lang="zh-CN" altLang="en-US" smtClean="0"/>
              <a:t>18</a:t>
            </a:fld>
            <a:endParaRPr lang="zh-CN" altLang="en-US"/>
          </a:p>
        </p:txBody>
      </p:sp>
    </p:spTree>
    <p:extLst>
      <p:ext uri="{BB962C8B-B14F-4D97-AF65-F5344CB8AC3E}">
        <p14:creationId xmlns:p14="http://schemas.microsoft.com/office/powerpoint/2010/main" val="3811621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smtClean="0">
                <a:solidFill>
                  <a:schemeClr val="tx1"/>
                </a:solidFill>
                <a:effectLst/>
                <a:latin typeface="+mn-lt"/>
                <a:ea typeface="+mn-ea"/>
                <a:cs typeface="+mn-cs"/>
              </a:rPr>
              <a:t>JPA</a:t>
            </a:r>
            <a:r>
              <a:rPr lang="zh-CN" altLang="en-US" sz="1200" b="0" i="0" kern="1200" dirty="0" smtClean="0">
                <a:solidFill>
                  <a:schemeClr val="tx1"/>
                </a:solidFill>
                <a:effectLst/>
                <a:latin typeface="+mn-lt"/>
                <a:ea typeface="+mn-ea"/>
                <a:cs typeface="+mn-cs"/>
              </a:rPr>
              <a:t>中关于</a:t>
            </a:r>
            <a:r>
              <a:rPr lang="en-US" altLang="zh-CN" sz="1200" b="0" i="0" kern="1200" dirty="0" err="1" smtClean="0">
                <a:solidFill>
                  <a:schemeClr val="tx1"/>
                </a:solidFill>
                <a:effectLst/>
                <a:latin typeface="+mn-lt"/>
                <a:ea typeface="+mn-ea"/>
                <a:cs typeface="+mn-cs"/>
              </a:rPr>
              <a:t>NamedQuery</a:t>
            </a:r>
            <a:r>
              <a:rPr lang="zh-CN" altLang="en-US" sz="1200" b="0" i="0" kern="1200" dirty="0" smtClean="0">
                <a:solidFill>
                  <a:schemeClr val="tx1"/>
                </a:solidFill>
                <a:effectLst/>
                <a:latin typeface="+mn-lt"/>
                <a:ea typeface="+mn-ea"/>
                <a:cs typeface="+mn-cs"/>
              </a:rPr>
              <a:t>的内容：</a:t>
            </a:r>
            <a:endParaRPr lang="en-US" altLang="zh-CN" sz="1200" b="0" i="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http://docs.oracle.com/javaee/6/tutorial/doc/bnbrg.html</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7B31BAB-2095-4463-90E6-0A68201736B9}" type="slidenum">
              <a:rPr lang="zh-CN" altLang="en-US" smtClean="0"/>
              <a:t>19</a:t>
            </a:fld>
            <a:endParaRPr lang="zh-CN" altLang="en-US"/>
          </a:p>
        </p:txBody>
      </p:sp>
    </p:spTree>
    <p:extLst>
      <p:ext uri="{BB962C8B-B14F-4D97-AF65-F5344CB8AC3E}">
        <p14:creationId xmlns:p14="http://schemas.microsoft.com/office/powerpoint/2010/main" val="89013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1" dirty="0"/>
          </a:p>
        </p:txBody>
      </p:sp>
      <p:sp>
        <p:nvSpPr>
          <p:cNvPr id="4" name="灯片编号占位符 3"/>
          <p:cNvSpPr>
            <a:spLocks noGrp="1"/>
          </p:cNvSpPr>
          <p:nvPr>
            <p:ph type="sldNum" sz="quarter" idx="10"/>
          </p:nvPr>
        </p:nvSpPr>
        <p:spPr/>
        <p:txBody>
          <a:bodyPr/>
          <a:lstStyle/>
          <a:p>
            <a:fld id="{87B31BAB-2095-4463-90E6-0A68201736B9}" type="slidenum">
              <a:rPr lang="zh-CN" altLang="en-US" smtClean="0"/>
              <a:t>2</a:t>
            </a:fld>
            <a:endParaRPr lang="zh-CN" altLang="en-US"/>
          </a:p>
        </p:txBody>
      </p:sp>
    </p:spTree>
    <p:extLst>
      <p:ext uri="{BB962C8B-B14F-4D97-AF65-F5344CB8AC3E}">
        <p14:creationId xmlns:p14="http://schemas.microsoft.com/office/powerpoint/2010/main" val="72751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7B31BAB-2095-4463-90E6-0A68201736B9}" type="slidenum">
              <a:rPr lang="zh-CN" altLang="en-US" smtClean="0"/>
              <a:t>20</a:t>
            </a:fld>
            <a:endParaRPr lang="zh-CN" altLang="en-US"/>
          </a:p>
        </p:txBody>
      </p:sp>
    </p:spTree>
    <p:extLst>
      <p:ext uri="{BB962C8B-B14F-4D97-AF65-F5344CB8AC3E}">
        <p14:creationId xmlns:p14="http://schemas.microsoft.com/office/powerpoint/2010/main" val="1786294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B31BAB-2095-4463-90E6-0A68201736B9}" type="slidenum">
              <a:rPr lang="zh-CN" altLang="en-US" smtClean="0"/>
              <a:t>21</a:t>
            </a:fld>
            <a:endParaRPr lang="zh-CN" altLang="en-US"/>
          </a:p>
        </p:txBody>
      </p:sp>
    </p:spTree>
    <p:extLst>
      <p:ext uri="{BB962C8B-B14F-4D97-AF65-F5344CB8AC3E}">
        <p14:creationId xmlns:p14="http://schemas.microsoft.com/office/powerpoint/2010/main" val="1766063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smtClean="0">
                <a:solidFill>
                  <a:schemeClr val="tx1"/>
                </a:solidFill>
                <a:effectLst/>
                <a:latin typeface="+mn-lt"/>
                <a:ea typeface="+mn-ea"/>
                <a:cs typeface="+mn-cs"/>
              </a:rPr>
              <a:t>JPA</a:t>
            </a:r>
            <a:r>
              <a:rPr lang="zh-CN" altLang="en-US" sz="1200" b="0" i="0" kern="1200" dirty="0" smtClean="0">
                <a:solidFill>
                  <a:schemeClr val="tx1"/>
                </a:solidFill>
                <a:effectLst/>
                <a:latin typeface="+mn-lt"/>
                <a:ea typeface="+mn-ea"/>
                <a:cs typeface="+mn-cs"/>
              </a:rPr>
              <a:t>的规范：</a:t>
            </a:r>
            <a:endParaRPr lang="en-US" altLang="zh-CN" sz="1200" b="0" i="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http://docs.oracle.com/javaee/5/tutorial/doc/bnbpz.html</a:t>
            </a:r>
          </a:p>
        </p:txBody>
      </p:sp>
      <p:sp>
        <p:nvSpPr>
          <p:cNvPr id="4" name="灯片编号占位符 3"/>
          <p:cNvSpPr>
            <a:spLocks noGrp="1"/>
          </p:cNvSpPr>
          <p:nvPr>
            <p:ph type="sldNum" sz="quarter" idx="10"/>
          </p:nvPr>
        </p:nvSpPr>
        <p:spPr/>
        <p:txBody>
          <a:bodyPr/>
          <a:lstStyle/>
          <a:p>
            <a:fld id="{87B31BAB-2095-4463-90E6-0A68201736B9}" type="slidenum">
              <a:rPr lang="zh-CN" altLang="en-US" smtClean="0"/>
              <a:t>3</a:t>
            </a:fld>
            <a:endParaRPr lang="zh-CN" altLang="en-US"/>
          </a:p>
        </p:txBody>
      </p:sp>
    </p:spTree>
    <p:extLst>
      <p:ext uri="{BB962C8B-B14F-4D97-AF65-F5344CB8AC3E}">
        <p14:creationId xmlns:p14="http://schemas.microsoft.com/office/powerpoint/2010/main" val="284913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smtClean="0">
                <a:solidFill>
                  <a:schemeClr val="tx1"/>
                </a:solidFill>
                <a:effectLst/>
                <a:latin typeface="+mn-lt"/>
                <a:ea typeface="+mn-ea"/>
                <a:cs typeface="+mn-cs"/>
              </a:rPr>
              <a:t>http://www.cnblogs.com/holbrook/archive/2012/12/30/2839842.html</a:t>
            </a:r>
          </a:p>
          <a:p>
            <a:pPr latinLnBrk="1"/>
            <a:endParaRPr lang="en-US" altLang="zh-CN"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参考</a:t>
            </a:r>
            <a:r>
              <a:rPr lang="en-US" altLang="zh-CN" sz="1200" b="0" i="0" kern="1200" dirty="0" smtClean="0">
                <a:solidFill>
                  <a:schemeClr val="tx1"/>
                </a:solidFill>
                <a:effectLst/>
                <a:latin typeface="+mn-lt"/>
                <a:ea typeface="+mn-ea"/>
                <a:cs typeface="+mn-cs"/>
              </a:rPr>
              <a:t>demo</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Customer.java</a:t>
            </a:r>
          </a:p>
        </p:txBody>
      </p:sp>
      <p:sp>
        <p:nvSpPr>
          <p:cNvPr id="4" name="灯片编号占位符 3"/>
          <p:cNvSpPr>
            <a:spLocks noGrp="1"/>
          </p:cNvSpPr>
          <p:nvPr>
            <p:ph type="sldNum" sz="quarter" idx="10"/>
          </p:nvPr>
        </p:nvSpPr>
        <p:spPr/>
        <p:txBody>
          <a:bodyPr/>
          <a:lstStyle/>
          <a:p>
            <a:fld id="{87B31BAB-2095-4463-90E6-0A68201736B9}" type="slidenum">
              <a:rPr lang="zh-CN" altLang="en-US" smtClean="0"/>
              <a:t>4</a:t>
            </a:fld>
            <a:endParaRPr lang="zh-CN" altLang="en-US"/>
          </a:p>
        </p:txBody>
      </p:sp>
    </p:spTree>
    <p:extLst>
      <p:ext uri="{BB962C8B-B14F-4D97-AF65-F5344CB8AC3E}">
        <p14:creationId xmlns:p14="http://schemas.microsoft.com/office/powerpoint/2010/main" val="4141185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7B31BAB-2095-4463-90E6-0A68201736B9}" type="slidenum">
              <a:rPr lang="zh-CN" altLang="en-US" smtClean="0"/>
              <a:t>5</a:t>
            </a:fld>
            <a:endParaRPr lang="zh-CN" altLang="en-US"/>
          </a:p>
        </p:txBody>
      </p:sp>
    </p:spTree>
    <p:extLst>
      <p:ext uri="{BB962C8B-B14F-4D97-AF65-F5344CB8AC3E}">
        <p14:creationId xmlns:p14="http://schemas.microsoft.com/office/powerpoint/2010/main" val="299667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smtClean="0">
                <a:solidFill>
                  <a:schemeClr val="tx1"/>
                </a:solidFill>
                <a:effectLst/>
                <a:latin typeface="+mn-lt"/>
                <a:ea typeface="+mn-ea"/>
                <a:cs typeface="+mn-cs"/>
              </a:rPr>
              <a:t>http://www.ibm.com/developerworks/cn/java/j-lo-hibernatejpa/</a:t>
            </a:r>
          </a:p>
        </p:txBody>
      </p:sp>
      <p:sp>
        <p:nvSpPr>
          <p:cNvPr id="4" name="灯片编号占位符 3"/>
          <p:cNvSpPr>
            <a:spLocks noGrp="1"/>
          </p:cNvSpPr>
          <p:nvPr>
            <p:ph type="sldNum" sz="quarter" idx="10"/>
          </p:nvPr>
        </p:nvSpPr>
        <p:spPr/>
        <p:txBody>
          <a:bodyPr/>
          <a:lstStyle/>
          <a:p>
            <a:fld id="{87B31BAB-2095-4463-90E6-0A68201736B9}" type="slidenum">
              <a:rPr lang="zh-CN" altLang="en-US" smtClean="0"/>
              <a:t>6</a:t>
            </a:fld>
            <a:endParaRPr lang="zh-CN" altLang="en-US"/>
          </a:p>
        </p:txBody>
      </p:sp>
    </p:spTree>
    <p:extLst>
      <p:ext uri="{BB962C8B-B14F-4D97-AF65-F5344CB8AC3E}">
        <p14:creationId xmlns:p14="http://schemas.microsoft.com/office/powerpoint/2010/main" val="101403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smtClean="0">
                <a:solidFill>
                  <a:schemeClr val="tx1"/>
                </a:solidFill>
                <a:effectLst/>
                <a:latin typeface="+mn-lt"/>
                <a:ea typeface="+mn-ea"/>
                <a:cs typeface="+mn-cs"/>
              </a:rPr>
              <a:t>single-table</a:t>
            </a:r>
            <a:r>
              <a:rPr lang="zh-CN" altLang="en-US" sz="1200" b="0" i="0" kern="1200" dirty="0" smtClean="0">
                <a:solidFill>
                  <a:schemeClr val="tx1"/>
                </a:solidFill>
                <a:effectLst/>
                <a:latin typeface="+mn-lt"/>
                <a:ea typeface="+mn-ea"/>
                <a:cs typeface="+mn-cs"/>
              </a:rPr>
              <a:t>策略：</a:t>
            </a:r>
            <a:endParaRPr lang="en-US" altLang="zh-CN" sz="1200" b="0" i="0" kern="1200" dirty="0" smtClean="0">
              <a:solidFill>
                <a:schemeClr val="tx1"/>
              </a:solidFill>
              <a:effectLst/>
              <a:latin typeface="+mn-lt"/>
              <a:ea typeface="+mn-ea"/>
              <a:cs typeface="+mn-cs"/>
            </a:endParaRPr>
          </a:p>
          <a:p>
            <a:pPr latinLnBrk="1"/>
            <a:r>
              <a:rPr lang="en-US" altLang="zh-CN" sz="1200" b="0" i="0" kern="1200" dirty="0" err="1" smtClean="0">
                <a:solidFill>
                  <a:schemeClr val="tx1"/>
                </a:solidFill>
                <a:effectLst/>
                <a:latin typeface="+mn-lt"/>
                <a:ea typeface="+mn-ea"/>
                <a:cs typeface="+mn-cs"/>
              </a:rPr>
              <a:t>dtype</a:t>
            </a:r>
            <a:r>
              <a:rPr lang="zh-CN" altLang="en-US" sz="1200" b="0" i="0" kern="1200" dirty="0" smtClean="0">
                <a:solidFill>
                  <a:schemeClr val="tx1"/>
                </a:solidFill>
                <a:effectLst/>
                <a:latin typeface="+mn-lt"/>
                <a:ea typeface="+mn-ea"/>
                <a:cs typeface="+mn-cs"/>
              </a:rPr>
              <a:t>字段用于标记一条记录的实际子类是谁，因为在</a:t>
            </a:r>
            <a:r>
              <a:rPr lang="en-US" altLang="zh-CN" sz="1200" b="0" i="0" kern="1200" dirty="0" smtClean="0">
                <a:solidFill>
                  <a:schemeClr val="tx1"/>
                </a:solidFill>
                <a:effectLst/>
                <a:latin typeface="+mn-lt"/>
                <a:ea typeface="+mn-ea"/>
                <a:cs typeface="+mn-cs"/>
              </a:rPr>
              <a:t>single-table</a:t>
            </a:r>
            <a:r>
              <a:rPr lang="zh-CN" altLang="en-US" sz="1200" b="0" i="0" kern="1200" dirty="0" smtClean="0">
                <a:solidFill>
                  <a:schemeClr val="tx1"/>
                </a:solidFill>
                <a:effectLst/>
                <a:latin typeface="+mn-lt"/>
                <a:ea typeface="+mn-ea"/>
                <a:cs typeface="+mn-cs"/>
              </a:rPr>
              <a:t>策略下，不同子类的记录都放在父类这个表中，因此需要这个标记，</a:t>
            </a:r>
            <a:endParaRPr lang="en-US" altLang="zh-CN" sz="1200" b="0" i="0" kern="1200" dirty="0" smtClean="0">
              <a:solidFill>
                <a:schemeClr val="tx1"/>
              </a:solidFill>
              <a:effectLst/>
              <a:latin typeface="+mn-lt"/>
              <a:ea typeface="+mn-ea"/>
              <a:cs typeface="+mn-cs"/>
            </a:endParaRPr>
          </a:p>
          <a:p>
            <a:pPr latinLnBrk="1"/>
            <a:endParaRPr lang="en-US" altLang="zh-CN"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关于</a:t>
            </a:r>
            <a:r>
              <a:rPr lang="en-US" altLang="zh-CN" sz="1200" b="0" i="0" kern="1200" dirty="0" err="1" smtClean="0">
                <a:solidFill>
                  <a:schemeClr val="tx1"/>
                </a:solidFill>
                <a:effectLst/>
                <a:latin typeface="+mn-lt"/>
                <a:ea typeface="+mn-ea"/>
                <a:cs typeface="+mn-cs"/>
              </a:rPr>
              <a:t>dtype</a:t>
            </a:r>
            <a:r>
              <a:rPr lang="zh-CN" altLang="en-US" sz="1200" b="0" i="0" kern="1200" dirty="0" smtClean="0">
                <a:solidFill>
                  <a:schemeClr val="tx1"/>
                </a:solidFill>
                <a:effectLst/>
                <a:latin typeface="+mn-lt"/>
                <a:ea typeface="+mn-ea"/>
                <a:cs typeface="+mn-cs"/>
              </a:rPr>
              <a:t>字段的自定义，以及更多继承策略的内容，请参考：</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http://www.ibm.com/developerworks/cn/java/j-lo-hibernatejpa/</a:t>
            </a:r>
          </a:p>
          <a:p>
            <a:pPr latinLnBrk="1"/>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7B31BAB-2095-4463-90E6-0A68201736B9}" type="slidenum">
              <a:rPr lang="zh-CN" altLang="en-US" smtClean="0"/>
              <a:t>7</a:t>
            </a:fld>
            <a:endParaRPr lang="zh-CN" altLang="en-US"/>
          </a:p>
        </p:txBody>
      </p:sp>
    </p:spTree>
    <p:extLst>
      <p:ext uri="{BB962C8B-B14F-4D97-AF65-F5344CB8AC3E}">
        <p14:creationId xmlns:p14="http://schemas.microsoft.com/office/powerpoint/2010/main" val="1047081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smtClean="0">
                <a:solidFill>
                  <a:schemeClr val="tx1"/>
                </a:solidFill>
                <a:effectLst/>
                <a:latin typeface="+mn-lt"/>
                <a:ea typeface="+mn-ea"/>
                <a:cs typeface="+mn-cs"/>
              </a:rPr>
              <a:t>http://www.cnblogs.com/holbrook/archive/2012/12/30/2839842.html</a:t>
            </a:r>
          </a:p>
          <a:p>
            <a:pPr latinLnBrk="1"/>
            <a:endParaRPr lang="en-US" altLang="zh-CN" sz="1200" b="0" i="0" kern="1200" dirty="0" smtClean="0">
              <a:solidFill>
                <a:schemeClr val="tx1"/>
              </a:solidFill>
              <a:effectLst/>
              <a:latin typeface="+mn-lt"/>
              <a:ea typeface="+mn-ea"/>
              <a:cs typeface="+mn-cs"/>
            </a:endParaRPr>
          </a:p>
          <a:p>
            <a:pPr latinLnBrk="1"/>
            <a:r>
              <a:rPr lang="zh-CN" altLang="en-US" sz="1200" b="0" i="0" kern="1200" dirty="0" smtClean="0">
                <a:solidFill>
                  <a:schemeClr val="tx1"/>
                </a:solidFill>
                <a:effectLst/>
                <a:latin typeface="+mn-lt"/>
                <a:ea typeface="+mn-ea"/>
                <a:cs typeface="+mn-cs"/>
              </a:rPr>
              <a:t>参考</a:t>
            </a:r>
            <a:r>
              <a:rPr lang="en-US" altLang="zh-CN" sz="1200" b="0" i="0" kern="1200" dirty="0" smtClean="0">
                <a:solidFill>
                  <a:schemeClr val="tx1"/>
                </a:solidFill>
                <a:effectLst/>
                <a:latin typeface="+mn-lt"/>
                <a:ea typeface="+mn-ea"/>
                <a:cs typeface="+mn-cs"/>
              </a:rPr>
              <a:t>Demo: LoginLog.java</a:t>
            </a:r>
          </a:p>
        </p:txBody>
      </p:sp>
      <p:sp>
        <p:nvSpPr>
          <p:cNvPr id="4" name="灯片编号占位符 3"/>
          <p:cNvSpPr>
            <a:spLocks noGrp="1"/>
          </p:cNvSpPr>
          <p:nvPr>
            <p:ph type="sldNum" sz="quarter" idx="10"/>
          </p:nvPr>
        </p:nvSpPr>
        <p:spPr/>
        <p:txBody>
          <a:bodyPr/>
          <a:lstStyle/>
          <a:p>
            <a:fld id="{87B31BAB-2095-4463-90E6-0A68201736B9}" type="slidenum">
              <a:rPr lang="zh-CN" altLang="en-US" smtClean="0"/>
              <a:t>8</a:t>
            </a:fld>
            <a:endParaRPr lang="zh-CN" altLang="en-US"/>
          </a:p>
        </p:txBody>
      </p:sp>
    </p:spTree>
    <p:extLst>
      <p:ext uri="{BB962C8B-B14F-4D97-AF65-F5344CB8AC3E}">
        <p14:creationId xmlns:p14="http://schemas.microsoft.com/office/powerpoint/2010/main" val="1199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smtClean="0">
                <a:solidFill>
                  <a:schemeClr val="tx1"/>
                </a:solidFill>
                <a:effectLst/>
                <a:latin typeface="+mn-lt"/>
                <a:ea typeface="+mn-ea"/>
                <a:cs typeface="+mn-cs"/>
              </a:rPr>
              <a:t>JPA</a:t>
            </a:r>
            <a:r>
              <a:rPr lang="zh-CN" altLang="en-US" sz="1200" b="0" i="0" kern="1200" dirty="0" smtClean="0">
                <a:solidFill>
                  <a:schemeClr val="tx1"/>
                </a:solidFill>
                <a:effectLst/>
                <a:latin typeface="+mn-lt"/>
                <a:ea typeface="+mn-ea"/>
                <a:cs typeface="+mn-cs"/>
              </a:rPr>
              <a:t>的规范：</a:t>
            </a:r>
            <a:endParaRPr lang="en-US" altLang="zh-CN" sz="1200" b="0" i="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http://docs.oracle.com/javaee/5/tutorial/doc/bnbpz.html</a:t>
            </a:r>
          </a:p>
        </p:txBody>
      </p:sp>
      <p:sp>
        <p:nvSpPr>
          <p:cNvPr id="4" name="灯片编号占位符 3"/>
          <p:cNvSpPr>
            <a:spLocks noGrp="1"/>
          </p:cNvSpPr>
          <p:nvPr>
            <p:ph type="sldNum" sz="quarter" idx="10"/>
          </p:nvPr>
        </p:nvSpPr>
        <p:spPr/>
        <p:txBody>
          <a:bodyPr/>
          <a:lstStyle/>
          <a:p>
            <a:fld id="{87B31BAB-2095-4463-90E6-0A68201736B9}" type="slidenum">
              <a:rPr lang="zh-CN" altLang="en-US" smtClean="0"/>
              <a:t>9</a:t>
            </a:fld>
            <a:endParaRPr lang="zh-CN" altLang="en-US"/>
          </a:p>
        </p:txBody>
      </p:sp>
    </p:spTree>
    <p:extLst>
      <p:ext uri="{BB962C8B-B14F-4D97-AF65-F5344CB8AC3E}">
        <p14:creationId xmlns:p14="http://schemas.microsoft.com/office/powerpoint/2010/main" val="1063263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normAutofit/>
          </a:bodyPr>
          <a:lstStyle>
            <a:lvl1pPr algn="ctr">
              <a:defRPr sz="4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1F3DEE1-C55F-46D3-86AE-3B64C9F6A836}" type="datetimeFigureOut">
              <a:rPr lang="zh-CN" altLang="en-US" smtClean="0">
                <a:solidFill>
                  <a:prstClr val="black">
                    <a:tint val="75000"/>
                  </a:prstClr>
                </a:solidFill>
              </a:rPr>
              <a:pPr/>
              <a:t>2016/12/11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97D8C-34D4-42D5-A8BF-E0ABA733DF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69413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1F3DEE1-C55F-46D3-86AE-3B64C9F6A836}" type="datetimeFigureOut">
              <a:rPr lang="zh-CN" altLang="en-US" smtClean="0">
                <a:solidFill>
                  <a:prstClr val="black">
                    <a:tint val="75000"/>
                  </a:prstClr>
                </a:solidFill>
              </a:rPr>
              <a:pPr/>
              <a:t>2016/12/11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97D8C-34D4-42D5-A8BF-E0ABA733DF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989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7" name="矩形 6"/>
          <p:cNvSpPr/>
          <p:nvPr userDrawn="1"/>
        </p:nvSpPr>
        <p:spPr>
          <a:xfrm>
            <a:off x="-27165" y="178858"/>
            <a:ext cx="4001633" cy="708500"/>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white"/>
              </a:solidFill>
            </a:endParaRPr>
          </a:p>
        </p:txBody>
      </p:sp>
      <p:sp>
        <p:nvSpPr>
          <p:cNvPr id="2" name="Title 1"/>
          <p:cNvSpPr>
            <a:spLocks noGrp="1"/>
          </p:cNvSpPr>
          <p:nvPr>
            <p:ph type="title" hasCustomPrompt="1"/>
          </p:nvPr>
        </p:nvSpPr>
        <p:spPr>
          <a:xfrm>
            <a:off x="628650" y="356263"/>
            <a:ext cx="1855118" cy="353690"/>
          </a:xfrm>
        </p:spPr>
        <p:txBody>
          <a:bodyPr/>
          <a:lstStyle/>
          <a:p>
            <a:r>
              <a:rPr lang="zh-CN" altLang="en-US" dirty="0" smtClean="0"/>
              <a:t>标题</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1F3DEE1-C55F-46D3-86AE-3B64C9F6A836}" type="datetimeFigureOut">
              <a:rPr lang="zh-CN" altLang="en-US" smtClean="0">
                <a:solidFill>
                  <a:prstClr val="black">
                    <a:tint val="75000"/>
                  </a:prstClr>
                </a:solidFill>
              </a:rPr>
              <a:pPr/>
              <a:t>2016/12/11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97D8C-34D4-42D5-A8BF-E0ABA733DF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59556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1F3DEE1-C55F-46D3-86AE-3B64C9F6A836}" type="datetimeFigureOut">
              <a:rPr lang="zh-CN" altLang="en-US" smtClean="0">
                <a:solidFill>
                  <a:prstClr val="black">
                    <a:tint val="75000"/>
                  </a:prstClr>
                </a:solidFill>
              </a:rPr>
              <a:pPr/>
              <a:t>2016/12/11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97D8C-34D4-42D5-A8BF-E0ABA733DF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141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3701" b="9586"/>
          <a:stretch/>
        </p:blipFill>
        <p:spPr>
          <a:xfrm>
            <a:off x="0" y="-21022"/>
            <a:ext cx="9144000" cy="5171091"/>
          </a:xfrm>
          <a:prstGeom prst="rect">
            <a:avLst/>
          </a:prstGeom>
        </p:spPr>
      </p:pic>
    </p:spTree>
    <p:extLst>
      <p:ext uri="{BB962C8B-B14F-4D97-AF65-F5344CB8AC3E}">
        <p14:creationId xmlns:p14="http://schemas.microsoft.com/office/powerpoint/2010/main" val="4105528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3701" b="9586"/>
          <a:stretch/>
        </p:blipFill>
        <p:spPr>
          <a:xfrm>
            <a:off x="0" y="-21022"/>
            <a:ext cx="9144000" cy="5171091"/>
          </a:xfrm>
          <a:prstGeom prst="rect">
            <a:avLst/>
          </a:prstGeom>
        </p:spPr>
      </p:pic>
      <p:sp>
        <p:nvSpPr>
          <p:cNvPr id="3" name="矩形 2"/>
          <p:cNvSpPr/>
          <p:nvPr userDrawn="1"/>
        </p:nvSpPr>
        <p:spPr>
          <a:xfrm>
            <a:off x="-27165" y="178858"/>
            <a:ext cx="4001633" cy="708500"/>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white"/>
              </a:solidFill>
            </a:endParaRPr>
          </a:p>
        </p:txBody>
      </p:sp>
      <p:sp>
        <p:nvSpPr>
          <p:cNvPr id="4" name="矩形 3"/>
          <p:cNvSpPr/>
          <p:nvPr userDrawn="1"/>
        </p:nvSpPr>
        <p:spPr>
          <a:xfrm>
            <a:off x="0" y="1019417"/>
            <a:ext cx="9279802" cy="4124083"/>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white"/>
              </a:solidFill>
            </a:endParaRPr>
          </a:p>
        </p:txBody>
      </p:sp>
    </p:spTree>
    <p:extLst>
      <p:ext uri="{BB962C8B-B14F-4D97-AF65-F5344CB8AC3E}">
        <p14:creationId xmlns:p14="http://schemas.microsoft.com/office/powerpoint/2010/main" val="365621654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1F3DEE1-C55F-46D3-86AE-3B64C9F6A836}" type="datetimeFigureOut">
              <a:rPr lang="zh-CN" altLang="en-US" smtClean="0">
                <a:solidFill>
                  <a:prstClr val="black">
                    <a:tint val="75000"/>
                  </a:prstClr>
                </a:solidFill>
              </a:rPr>
              <a:pPr/>
              <a:t>2016/12/11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97D8C-34D4-42D5-A8BF-E0ABA733DF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2447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矩形 7"/>
          <p:cNvSpPr/>
          <p:nvPr userDrawn="1"/>
        </p:nvSpPr>
        <p:spPr>
          <a:xfrm>
            <a:off x="-27165" y="178858"/>
            <a:ext cx="4001633" cy="708500"/>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white"/>
              </a:solidFill>
            </a:endParaRPr>
          </a:p>
        </p:txBody>
      </p:sp>
      <p:sp>
        <p:nvSpPr>
          <p:cNvPr id="2" name="Title 1"/>
          <p:cNvSpPr>
            <a:spLocks noGrp="1"/>
          </p:cNvSpPr>
          <p:nvPr>
            <p:ph type="title" hasCustomPrompt="1"/>
          </p:nvPr>
        </p:nvSpPr>
        <p:spPr>
          <a:xfrm>
            <a:off x="628650" y="284255"/>
            <a:ext cx="1855118" cy="497706"/>
          </a:xfrm>
        </p:spPr>
        <p:txBody>
          <a:bodyPr/>
          <a:lstStyle/>
          <a:p>
            <a:r>
              <a:rPr lang="zh-CN" altLang="en-US" dirty="0" smtClean="0"/>
              <a:t>标题</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1F3DEE1-C55F-46D3-86AE-3B64C9F6A836}" type="datetimeFigureOut">
              <a:rPr lang="zh-CN" altLang="en-US" smtClean="0">
                <a:solidFill>
                  <a:prstClr val="black">
                    <a:tint val="75000"/>
                  </a:prstClr>
                </a:solidFill>
              </a:rPr>
              <a:pPr/>
              <a:t>2016/12/11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97D8C-34D4-42D5-A8BF-E0ABA733DF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3014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矩形 9"/>
          <p:cNvSpPr/>
          <p:nvPr userDrawn="1"/>
        </p:nvSpPr>
        <p:spPr>
          <a:xfrm>
            <a:off x="-27165" y="178858"/>
            <a:ext cx="4001633" cy="708500"/>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white"/>
              </a:solidFill>
            </a:endParaRPr>
          </a:p>
        </p:txBody>
      </p:sp>
      <p:sp>
        <p:nvSpPr>
          <p:cNvPr id="2" name="Title 1"/>
          <p:cNvSpPr>
            <a:spLocks noGrp="1"/>
          </p:cNvSpPr>
          <p:nvPr>
            <p:ph type="title" hasCustomPrompt="1"/>
          </p:nvPr>
        </p:nvSpPr>
        <p:spPr>
          <a:xfrm>
            <a:off x="629841" y="339502"/>
            <a:ext cx="1781919" cy="360040"/>
          </a:xfrm>
        </p:spPr>
        <p:txBody>
          <a:bodyPr/>
          <a:lstStyle/>
          <a:p>
            <a:r>
              <a:rPr lang="zh-CN" altLang="en-US" dirty="0" smtClean="0"/>
              <a:t>标题</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1F3DEE1-C55F-46D3-86AE-3B64C9F6A836}" type="datetimeFigureOut">
              <a:rPr lang="zh-CN" altLang="en-US" smtClean="0">
                <a:solidFill>
                  <a:prstClr val="black">
                    <a:tint val="75000"/>
                  </a:prstClr>
                </a:solidFill>
              </a:rPr>
              <a:pPr/>
              <a:t>2016/12/11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1A97D8C-34D4-42D5-A8BF-E0ABA733DF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64312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6" name="矩形 5"/>
          <p:cNvSpPr/>
          <p:nvPr userDrawn="1"/>
        </p:nvSpPr>
        <p:spPr>
          <a:xfrm>
            <a:off x="-27165" y="178858"/>
            <a:ext cx="4001633" cy="708500"/>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white"/>
              </a:solidFill>
            </a:endParaRPr>
          </a:p>
        </p:txBody>
      </p:sp>
      <p:sp>
        <p:nvSpPr>
          <p:cNvPr id="2" name="Title 1"/>
          <p:cNvSpPr>
            <a:spLocks noGrp="1"/>
          </p:cNvSpPr>
          <p:nvPr>
            <p:ph type="title" hasCustomPrompt="1"/>
          </p:nvPr>
        </p:nvSpPr>
        <p:spPr>
          <a:xfrm>
            <a:off x="517229" y="392267"/>
            <a:ext cx="1423070" cy="281682"/>
          </a:xfrm>
        </p:spPr>
        <p:txBody>
          <a:bodyPr/>
          <a:lstStyle/>
          <a:p>
            <a:r>
              <a:rPr lang="zh-CN" altLang="en-US" dirty="0" smtClean="0"/>
              <a:t>标题</a:t>
            </a:r>
            <a:endParaRPr lang="en-US" dirty="0"/>
          </a:p>
        </p:txBody>
      </p:sp>
      <p:sp>
        <p:nvSpPr>
          <p:cNvPr id="3" name="Date Placeholder 2"/>
          <p:cNvSpPr>
            <a:spLocks noGrp="1"/>
          </p:cNvSpPr>
          <p:nvPr>
            <p:ph type="dt" sz="half" idx="10"/>
          </p:nvPr>
        </p:nvSpPr>
        <p:spPr/>
        <p:txBody>
          <a:bodyPr/>
          <a:lstStyle/>
          <a:p>
            <a:fld id="{A1F3DEE1-C55F-46D3-86AE-3B64C9F6A836}" type="datetimeFigureOut">
              <a:rPr lang="zh-CN" altLang="en-US" smtClean="0">
                <a:solidFill>
                  <a:prstClr val="black">
                    <a:tint val="75000"/>
                  </a:prstClr>
                </a:solidFill>
              </a:rPr>
              <a:pPr/>
              <a:t>2016/12/11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1A97D8C-34D4-42D5-A8BF-E0ABA733DF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87015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F3DEE1-C55F-46D3-86AE-3B64C9F6A836}" type="datetimeFigureOut">
              <a:rPr lang="zh-CN" altLang="en-US" smtClean="0">
                <a:solidFill>
                  <a:prstClr val="black">
                    <a:tint val="75000"/>
                  </a:prstClr>
                </a:solidFill>
              </a:rPr>
              <a:pPr/>
              <a:t>2016/12/11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1A97D8C-34D4-42D5-A8BF-E0ABA733DF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6787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1F3DEE1-C55F-46D3-86AE-3B64C9F6A836}" type="datetimeFigureOut">
              <a:rPr lang="zh-CN" altLang="en-US" smtClean="0">
                <a:solidFill>
                  <a:prstClr val="black">
                    <a:tint val="75000"/>
                  </a:prstClr>
                </a:solidFill>
              </a:rPr>
              <a:pPr/>
              <a:t>2016/12/11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97D8C-34D4-42D5-A8BF-E0ABA733DF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80968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5000" r="-1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A1F3DEE1-C55F-46D3-86AE-3B64C9F6A836}" type="datetimeFigureOut">
              <a:rPr lang="zh-CN" altLang="en-US" smtClean="0">
                <a:solidFill>
                  <a:prstClr val="black">
                    <a:tint val="75000"/>
                  </a:prstClr>
                </a:solidFill>
              </a:rPr>
              <a:pPr defTabSz="685800"/>
              <a:t>2016/12/11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01A97D8C-34D4-42D5-A8BF-E0ABA733DF66}"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2820037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矩形 43"/>
          <p:cNvSpPr/>
          <p:nvPr/>
        </p:nvSpPr>
        <p:spPr>
          <a:xfrm>
            <a:off x="506994" y="-86716"/>
            <a:ext cx="8097454" cy="5332492"/>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05000"/>
              </a:solidFill>
            </a:endParaRPr>
          </a:p>
        </p:txBody>
      </p:sp>
      <p:grpSp>
        <p:nvGrpSpPr>
          <p:cNvPr id="64" name="组合 63"/>
          <p:cNvGrpSpPr/>
          <p:nvPr/>
        </p:nvGrpSpPr>
        <p:grpSpPr>
          <a:xfrm>
            <a:off x="1094561" y="1262263"/>
            <a:ext cx="5162295" cy="1609654"/>
            <a:chOff x="1094561" y="1262264"/>
            <a:chExt cx="4594553" cy="1000465"/>
          </a:xfrm>
        </p:grpSpPr>
        <p:sp>
          <p:nvSpPr>
            <p:cNvPr id="6" name="文本框 5"/>
            <p:cNvSpPr txBox="1"/>
            <p:nvPr/>
          </p:nvSpPr>
          <p:spPr>
            <a:xfrm>
              <a:off x="1094561" y="1262264"/>
              <a:ext cx="4594553" cy="478239"/>
            </a:xfrm>
            <a:prstGeom prst="rect">
              <a:avLst/>
            </a:prstGeom>
            <a:noFill/>
            <a:effectLst/>
          </p:spPr>
          <p:txBody>
            <a:bodyPr wrap="square" rtlCol="0">
              <a:spAutoFit/>
            </a:bodyPr>
            <a:lstStyle/>
            <a:p>
              <a:pPr algn="ctr" defTabSz="685800"/>
              <a:r>
                <a:rPr lang="en-US" altLang="zh-CN" sz="4400" b="1" spc="-150" dirty="0" smtClean="0">
                  <a:ln>
                    <a:solidFill>
                      <a:srgbClr val="70AD47">
                        <a:lumMod val="75000"/>
                        <a:alpha val="85000"/>
                      </a:srgbClr>
                    </a:solidFill>
                  </a:ln>
                  <a:solidFill>
                    <a:srgbClr val="005000"/>
                  </a:solidFill>
                  <a:latin typeface="+mj-lt"/>
                  <a:ea typeface="Adobe 楷体 Std R" panose="02020400000000000000" pitchFamily="18" charset="-122"/>
                </a:rPr>
                <a:t>Spring Boot</a:t>
              </a:r>
              <a:r>
                <a:rPr lang="zh-CN" altLang="en-US" sz="4400" b="1" spc="-150" dirty="0" smtClean="0">
                  <a:ln>
                    <a:solidFill>
                      <a:srgbClr val="70AD47">
                        <a:lumMod val="75000"/>
                        <a:alpha val="85000"/>
                      </a:srgbClr>
                    </a:solidFill>
                  </a:ln>
                  <a:solidFill>
                    <a:srgbClr val="005000"/>
                  </a:solidFill>
                  <a:latin typeface="+mj-lt"/>
                  <a:ea typeface="Adobe 楷体 Std R" panose="02020400000000000000" pitchFamily="18" charset="-122"/>
                </a:rPr>
                <a:t>开发基础</a:t>
              </a:r>
              <a:endParaRPr lang="zh-CN" altLang="en-US" sz="4400" b="1" spc="-150" dirty="0">
                <a:ln>
                  <a:solidFill>
                    <a:srgbClr val="70AD47">
                      <a:lumMod val="75000"/>
                      <a:alpha val="85000"/>
                    </a:srgbClr>
                  </a:solidFill>
                </a:ln>
                <a:solidFill>
                  <a:srgbClr val="005000"/>
                </a:solidFill>
                <a:latin typeface="+mj-lt"/>
                <a:ea typeface="Adobe 楷体 Std R" panose="02020400000000000000" pitchFamily="18" charset="-122"/>
              </a:endParaRPr>
            </a:p>
          </p:txBody>
        </p:sp>
        <p:sp>
          <p:nvSpPr>
            <p:cNvPr id="11" name="矩形 23"/>
            <p:cNvSpPr>
              <a:spLocks noChangeArrowheads="1"/>
            </p:cNvSpPr>
            <p:nvPr/>
          </p:nvSpPr>
          <p:spPr bwMode="auto">
            <a:xfrm flipH="1">
              <a:off x="1177389" y="1899268"/>
              <a:ext cx="3845319" cy="363461"/>
            </a:xfrm>
            <a:prstGeom prst="rect">
              <a:avLst/>
            </a:prstGeom>
            <a:noFill/>
            <a:effectLst/>
            <a:extLst/>
          </p:spPr>
          <p:txBody>
            <a:bodyPr wrap="square" rtlCol="0">
              <a:spAutoFit/>
            </a:bodyPr>
            <a:lstStyle/>
            <a:p>
              <a:pPr algn="r" defTabSz="685800"/>
              <a:r>
                <a:rPr lang="en-US" altLang="zh-CN" sz="3200" dirty="0" smtClean="0">
                  <a:solidFill>
                    <a:srgbClr val="005000"/>
                  </a:solidFill>
                  <a:ea typeface="Adobe 楷体 Std R" panose="02020400000000000000" pitchFamily="18" charset="-122"/>
                </a:rPr>
                <a:t>Spring Data</a:t>
              </a:r>
              <a:r>
                <a:rPr lang="zh-CN" altLang="en-US" sz="3200" dirty="0">
                  <a:solidFill>
                    <a:srgbClr val="005000"/>
                  </a:solidFill>
                  <a:ea typeface="Adobe 楷体 Std R" panose="02020400000000000000" pitchFamily="18" charset="-122"/>
                </a:rPr>
                <a:t> </a:t>
              </a:r>
              <a:r>
                <a:rPr lang="en-US" altLang="zh-CN" sz="3200" dirty="0" smtClean="0">
                  <a:solidFill>
                    <a:srgbClr val="005000"/>
                  </a:solidFill>
                  <a:ea typeface="Adobe 楷体 Std R" panose="02020400000000000000" pitchFamily="18" charset="-122"/>
                </a:rPr>
                <a:t>JPA</a:t>
              </a:r>
            </a:p>
          </p:txBody>
        </p:sp>
      </p:grpSp>
      <p:sp>
        <p:nvSpPr>
          <p:cNvPr id="59" name="矩形 58"/>
          <p:cNvSpPr/>
          <p:nvPr/>
        </p:nvSpPr>
        <p:spPr>
          <a:xfrm>
            <a:off x="6256856" y="3683104"/>
            <a:ext cx="2132647" cy="304269"/>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200" dirty="0">
                <a:solidFill>
                  <a:srgbClr val="005000"/>
                </a:solidFill>
                <a:ea typeface="Adobe 楷体 Std R" panose="02020400000000000000" pitchFamily="18" charset="-122"/>
              </a:rPr>
              <a:t>华</a:t>
            </a:r>
            <a:r>
              <a:rPr lang="zh-CN" altLang="en-US" sz="1200" dirty="0" smtClean="0">
                <a:solidFill>
                  <a:srgbClr val="005000"/>
                </a:solidFill>
                <a:ea typeface="Adobe 楷体 Std R" panose="02020400000000000000" pitchFamily="18" charset="-122"/>
              </a:rPr>
              <a:t>微软件</a:t>
            </a:r>
            <a:endParaRPr lang="zh-CN" altLang="en-US" sz="1200" dirty="0">
              <a:solidFill>
                <a:srgbClr val="005000"/>
              </a:solidFill>
              <a:ea typeface="Adobe 楷体 Std R" panose="02020400000000000000" pitchFamily="18" charset="-122"/>
            </a:endParaRPr>
          </a:p>
        </p:txBody>
      </p:sp>
      <p:cxnSp>
        <p:nvCxnSpPr>
          <p:cNvPr id="61" name="直接连接符 60"/>
          <p:cNvCxnSpPr/>
          <p:nvPr/>
        </p:nvCxnSpPr>
        <p:spPr>
          <a:xfrm>
            <a:off x="5796136" y="3712248"/>
            <a:ext cx="0" cy="1569410"/>
          </a:xfrm>
          <a:prstGeom prst="line">
            <a:avLst/>
          </a:prstGeom>
          <a:ln w="22225">
            <a:solidFill>
              <a:schemeClr val="bg1">
                <a:alpha val="9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023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900" fill="hold"/>
                                        <p:tgtEl>
                                          <p:spTgt spid="44"/>
                                        </p:tgtEl>
                                        <p:attrNameLst>
                                          <p:attrName>ppt_w</p:attrName>
                                        </p:attrNameLst>
                                      </p:cBhvr>
                                      <p:tavLst>
                                        <p:tav tm="0">
                                          <p:val>
                                            <p:fltVal val="0"/>
                                          </p:val>
                                        </p:tav>
                                        <p:tav tm="100000">
                                          <p:val>
                                            <p:strVal val="#ppt_w"/>
                                          </p:val>
                                        </p:tav>
                                      </p:tavLst>
                                    </p:anim>
                                    <p:anim calcmode="lin" valueType="num">
                                      <p:cBhvr>
                                        <p:cTn id="8" dur="900" fill="hold"/>
                                        <p:tgtEl>
                                          <p:spTgt spid="44"/>
                                        </p:tgtEl>
                                        <p:attrNameLst>
                                          <p:attrName>ppt_h</p:attrName>
                                        </p:attrNameLst>
                                      </p:cBhvr>
                                      <p:tavLst>
                                        <p:tav tm="0">
                                          <p:val>
                                            <p:strVal val="#ppt_h"/>
                                          </p:val>
                                        </p:tav>
                                        <p:tav tm="100000">
                                          <p:val>
                                            <p:strVal val="#ppt_h"/>
                                          </p:val>
                                        </p:tav>
                                      </p:tavLst>
                                    </p:anim>
                                  </p:childTnLst>
                                </p:cTn>
                              </p:par>
                              <p:par>
                                <p:cTn id="9" presetID="47" presetClass="entr" presetSubtype="0" fill="hold" nodeType="withEffect">
                                  <p:stCondLst>
                                    <p:cond delay="90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800"/>
                                        <p:tgtEl>
                                          <p:spTgt spid="64"/>
                                        </p:tgtEl>
                                      </p:cBhvr>
                                    </p:animEffect>
                                    <p:anim calcmode="lin" valueType="num">
                                      <p:cBhvr>
                                        <p:cTn id="12" dur="800" fill="hold"/>
                                        <p:tgtEl>
                                          <p:spTgt spid="64"/>
                                        </p:tgtEl>
                                        <p:attrNameLst>
                                          <p:attrName>ppt_x</p:attrName>
                                        </p:attrNameLst>
                                      </p:cBhvr>
                                      <p:tavLst>
                                        <p:tav tm="0">
                                          <p:val>
                                            <p:strVal val="#ppt_x"/>
                                          </p:val>
                                        </p:tav>
                                        <p:tav tm="100000">
                                          <p:val>
                                            <p:strVal val="#ppt_x"/>
                                          </p:val>
                                        </p:tav>
                                      </p:tavLst>
                                    </p:anim>
                                    <p:anim calcmode="lin" valueType="num">
                                      <p:cBhvr>
                                        <p:cTn id="13" dur="800" fill="hold"/>
                                        <p:tgtEl>
                                          <p:spTgt spid="64"/>
                                        </p:tgtEl>
                                        <p:attrNameLst>
                                          <p:attrName>ppt_y</p:attrName>
                                        </p:attrNameLst>
                                      </p:cBhvr>
                                      <p:tavLst>
                                        <p:tav tm="0">
                                          <p:val>
                                            <p:strVal val="#ppt_y-.1"/>
                                          </p:val>
                                        </p:tav>
                                        <p:tav tm="100000">
                                          <p:val>
                                            <p:strVal val="#ppt_y"/>
                                          </p:val>
                                        </p:tav>
                                      </p:tavLst>
                                    </p:anim>
                                  </p:childTnLst>
                                </p:cTn>
                              </p:par>
                              <p:par>
                                <p:cTn id="14" presetID="12" presetClass="entr" presetSubtype="1" fill="hold" grpId="0" nodeType="withEffect">
                                  <p:stCondLst>
                                    <p:cond delay="310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500"/>
                                        <p:tgtEl>
                                          <p:spTgt spid="59"/>
                                        </p:tgtEl>
                                        <p:attrNameLst>
                                          <p:attrName>ppt_y</p:attrName>
                                        </p:attrNameLst>
                                      </p:cBhvr>
                                      <p:tavLst>
                                        <p:tav tm="0">
                                          <p:val>
                                            <p:strVal val="#ppt_y-#ppt_h*1.125000"/>
                                          </p:val>
                                        </p:tav>
                                        <p:tav tm="100000">
                                          <p:val>
                                            <p:strVal val="#ppt_y"/>
                                          </p:val>
                                        </p:tav>
                                      </p:tavLst>
                                    </p:anim>
                                    <p:animEffect transition="in" filter="wipe(down)">
                                      <p:cBhvr>
                                        <p:cTn id="17" dur="500"/>
                                        <p:tgtEl>
                                          <p:spTgt spid="59"/>
                                        </p:tgtEl>
                                      </p:cBhvr>
                                    </p:animEffect>
                                  </p:childTnLst>
                                </p:cTn>
                              </p:par>
                              <p:par>
                                <p:cTn id="18" presetID="12" presetClass="entr" presetSubtype="1" fill="hold" nodeType="withEffect">
                                  <p:stCondLst>
                                    <p:cond delay="3600"/>
                                  </p:stCondLst>
                                  <p:childTnLst>
                                    <p:set>
                                      <p:cBhvr>
                                        <p:cTn id="19" dur="1" fill="hold">
                                          <p:stCondLst>
                                            <p:cond delay="0"/>
                                          </p:stCondLst>
                                        </p:cTn>
                                        <p:tgtEl>
                                          <p:spTgt spid="61"/>
                                        </p:tgtEl>
                                        <p:attrNameLst>
                                          <p:attrName>style.visibility</p:attrName>
                                        </p:attrNameLst>
                                      </p:cBhvr>
                                      <p:to>
                                        <p:strVal val="visible"/>
                                      </p:to>
                                    </p:set>
                                    <p:anim calcmode="lin" valueType="num">
                                      <p:cBhvr additive="base">
                                        <p:cTn id="20" dur="500"/>
                                        <p:tgtEl>
                                          <p:spTgt spid="61"/>
                                        </p:tgtEl>
                                        <p:attrNameLst>
                                          <p:attrName>ppt_y</p:attrName>
                                        </p:attrNameLst>
                                      </p:cBhvr>
                                      <p:tavLst>
                                        <p:tav tm="0">
                                          <p:val>
                                            <p:strVal val="#ppt_y-#ppt_h*1.125000"/>
                                          </p:val>
                                        </p:tav>
                                        <p:tav tm="100000">
                                          <p:val>
                                            <p:strVal val="#ppt_y"/>
                                          </p:val>
                                        </p:tav>
                                      </p:tavLst>
                                    </p:anim>
                                    <p:animEffect transition="in" filter="wipe(down)">
                                      <p:cBhvr>
                                        <p:cTn id="2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9"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807714" y="1059582"/>
            <a:ext cx="7508701" cy="2739211"/>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lvl="1" indent="-285750" algn="just"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实体关联关系的方向</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zh-CN" altLang="en-US" sz="1200" spc="90" dirty="0" smtClean="0">
                <a:solidFill>
                  <a:srgbClr val="005000"/>
                </a:solidFill>
                <a:latin typeface="微软雅黑" panose="020B0503020204020204" pitchFamily="34" charset="-122"/>
                <a:ea typeface="微软雅黑" panose="020B0503020204020204" pitchFamily="34" charset="-122"/>
              </a:rPr>
              <a:t>双向关联关系，关联的双方都有</a:t>
            </a:r>
            <a:r>
              <a:rPr lang="en-US" altLang="zh-CN" sz="1200" spc="90" dirty="0" smtClean="0">
                <a:solidFill>
                  <a:srgbClr val="005000"/>
                </a:solidFill>
                <a:latin typeface="微软雅黑" panose="020B0503020204020204" pitchFamily="34" charset="-122"/>
                <a:ea typeface="微软雅黑" panose="020B0503020204020204" pitchFamily="34" charset="-122"/>
              </a:rPr>
              <a:t>Field</a:t>
            </a:r>
            <a:r>
              <a:rPr lang="zh-CN" altLang="en-US" sz="1200" spc="90" dirty="0" smtClean="0">
                <a:solidFill>
                  <a:srgbClr val="005000"/>
                </a:solidFill>
                <a:latin typeface="微软雅黑" panose="020B0503020204020204" pitchFamily="34" charset="-122"/>
                <a:ea typeface="微软雅黑" panose="020B0503020204020204" pitchFamily="34" charset="-122"/>
              </a:rPr>
              <a:t>或</a:t>
            </a:r>
            <a:r>
              <a:rPr lang="en-US" altLang="zh-CN" sz="1200" spc="90" dirty="0" smtClean="0">
                <a:solidFill>
                  <a:srgbClr val="005000"/>
                </a:solidFill>
                <a:latin typeface="微软雅黑" panose="020B0503020204020204" pitchFamily="34" charset="-122"/>
                <a:ea typeface="微软雅黑" panose="020B0503020204020204" pitchFamily="34" charset="-122"/>
              </a:rPr>
              <a:t>Property</a:t>
            </a:r>
            <a:r>
              <a:rPr lang="zh-CN" altLang="en-US" sz="1200" spc="90" dirty="0" smtClean="0">
                <a:solidFill>
                  <a:srgbClr val="005000"/>
                </a:solidFill>
                <a:latin typeface="微软雅黑" panose="020B0503020204020204" pitchFamily="34" charset="-122"/>
                <a:ea typeface="微软雅黑" panose="020B0503020204020204" pitchFamily="34" charset="-122"/>
              </a:rPr>
              <a:t>引用了对方实体。例如</a:t>
            </a:r>
            <a:r>
              <a:rPr lang="en-US" altLang="zh-CN" sz="1200" spc="90" dirty="0" smtClean="0">
                <a:solidFill>
                  <a:srgbClr val="005000"/>
                </a:solidFill>
                <a:latin typeface="微软雅黑" panose="020B0503020204020204" pitchFamily="34" charset="-122"/>
                <a:ea typeface="微软雅黑" panose="020B0503020204020204" pitchFamily="34" charset="-122"/>
              </a:rPr>
              <a:t>Order</a:t>
            </a:r>
            <a:r>
              <a:rPr lang="zh-CN" altLang="en-US" sz="1200" spc="90" dirty="0" smtClean="0">
                <a:solidFill>
                  <a:srgbClr val="005000"/>
                </a:solidFill>
                <a:latin typeface="微软雅黑" panose="020B0503020204020204" pitchFamily="34" charset="-122"/>
                <a:ea typeface="微软雅黑" panose="020B0503020204020204" pitchFamily="34" charset="-122"/>
              </a:rPr>
              <a:t>实体知道它自己有什么</a:t>
            </a:r>
            <a:r>
              <a:rPr lang="en-US" altLang="zh-CN" sz="1200" spc="90" dirty="0" err="1" smtClean="0">
                <a:solidFill>
                  <a:srgbClr val="005000"/>
                </a:solidFill>
                <a:latin typeface="微软雅黑" panose="020B0503020204020204" pitchFamily="34" charset="-122"/>
                <a:ea typeface="微软雅黑" panose="020B0503020204020204" pitchFamily="34" charset="-122"/>
              </a:rPr>
              <a:t>LineItem</a:t>
            </a:r>
            <a:r>
              <a:rPr lang="zh-CN" altLang="en-US" sz="1200" spc="90" dirty="0" smtClean="0">
                <a:solidFill>
                  <a:srgbClr val="005000"/>
                </a:solidFill>
                <a:latin typeface="微软雅黑" panose="020B0503020204020204" pitchFamily="34" charset="-122"/>
                <a:ea typeface="微软雅黑" panose="020B0503020204020204" pitchFamily="34" charset="-122"/>
              </a:rPr>
              <a:t>，而</a:t>
            </a:r>
            <a:r>
              <a:rPr lang="en-US" altLang="zh-CN" sz="1200" spc="90" dirty="0" err="1" smtClean="0">
                <a:solidFill>
                  <a:srgbClr val="005000"/>
                </a:solidFill>
                <a:latin typeface="微软雅黑" panose="020B0503020204020204" pitchFamily="34" charset="-122"/>
                <a:ea typeface="微软雅黑" panose="020B0503020204020204" pitchFamily="34" charset="-122"/>
              </a:rPr>
              <a:t>LineItem</a:t>
            </a:r>
            <a:r>
              <a:rPr lang="zh-CN" altLang="en-US" sz="1200" spc="90" dirty="0" smtClean="0">
                <a:solidFill>
                  <a:srgbClr val="005000"/>
                </a:solidFill>
                <a:latin typeface="微软雅黑" panose="020B0503020204020204" pitchFamily="34" charset="-122"/>
                <a:ea typeface="微软雅黑" panose="020B0503020204020204" pitchFamily="34" charset="-122"/>
              </a:rPr>
              <a:t>实体也知道它自己属于哪个</a:t>
            </a:r>
            <a:r>
              <a:rPr lang="en-US" altLang="zh-CN" sz="1200" spc="90" dirty="0" smtClean="0">
                <a:solidFill>
                  <a:srgbClr val="005000"/>
                </a:solidFill>
                <a:latin typeface="微软雅黑" panose="020B0503020204020204" pitchFamily="34" charset="-122"/>
                <a:ea typeface="微软雅黑" panose="020B0503020204020204" pitchFamily="34" charset="-122"/>
              </a:rPr>
              <a:t>Order</a:t>
            </a:r>
            <a:r>
              <a:rPr lang="zh-CN" altLang="en-US" sz="1200" spc="90" dirty="0" smtClean="0">
                <a:solidFill>
                  <a:srgbClr val="005000"/>
                </a:solidFill>
                <a:latin typeface="微软雅黑" panose="020B0503020204020204" pitchFamily="34" charset="-122"/>
                <a:ea typeface="微软雅黑" panose="020B0503020204020204" pitchFamily="34" charset="-122"/>
              </a:rPr>
              <a:t>。</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zh-CN" altLang="en-US" sz="1200" spc="90" dirty="0" smtClean="0">
                <a:solidFill>
                  <a:srgbClr val="005000"/>
                </a:solidFill>
                <a:latin typeface="微软雅黑" panose="020B0503020204020204" pitchFamily="34" charset="-122"/>
                <a:ea typeface="微软雅黑" panose="020B0503020204020204" pitchFamily="34" charset="-122"/>
              </a:rPr>
              <a:t>单向关联关系，只有关联的某一方有</a:t>
            </a:r>
            <a:r>
              <a:rPr lang="en-US" altLang="zh-CN" sz="1200" spc="90" dirty="0" smtClean="0">
                <a:solidFill>
                  <a:srgbClr val="005000"/>
                </a:solidFill>
                <a:latin typeface="微软雅黑" panose="020B0503020204020204" pitchFamily="34" charset="-122"/>
                <a:ea typeface="微软雅黑" panose="020B0503020204020204" pitchFamily="34" charset="-122"/>
              </a:rPr>
              <a:t>Field</a:t>
            </a:r>
            <a:r>
              <a:rPr lang="zh-CN" altLang="en-US" sz="1200" spc="90" dirty="0" smtClean="0">
                <a:solidFill>
                  <a:srgbClr val="005000"/>
                </a:solidFill>
                <a:latin typeface="微软雅黑" panose="020B0503020204020204" pitchFamily="34" charset="-122"/>
                <a:ea typeface="微软雅黑" panose="020B0503020204020204" pitchFamily="34" charset="-122"/>
              </a:rPr>
              <a:t>或</a:t>
            </a:r>
            <a:r>
              <a:rPr lang="en-US" altLang="zh-CN" sz="1200" spc="90" dirty="0" smtClean="0">
                <a:solidFill>
                  <a:srgbClr val="005000"/>
                </a:solidFill>
                <a:latin typeface="微软雅黑" panose="020B0503020204020204" pitchFamily="34" charset="-122"/>
                <a:ea typeface="微软雅黑" panose="020B0503020204020204" pitchFamily="34" charset="-122"/>
              </a:rPr>
              <a:t>Property</a:t>
            </a:r>
            <a:r>
              <a:rPr lang="zh-CN" altLang="en-US" sz="1200" spc="90" dirty="0" smtClean="0">
                <a:solidFill>
                  <a:srgbClr val="005000"/>
                </a:solidFill>
                <a:latin typeface="微软雅黑" panose="020B0503020204020204" pitchFamily="34" charset="-122"/>
                <a:ea typeface="微软雅黑" panose="020B0503020204020204" pitchFamily="34" charset="-122"/>
              </a:rPr>
              <a:t>引用了对方实体。例如：</a:t>
            </a:r>
            <a:r>
              <a:rPr lang="en-US" altLang="zh-CN" sz="1200" spc="90" dirty="0" err="1" smtClean="0">
                <a:solidFill>
                  <a:srgbClr val="005000"/>
                </a:solidFill>
                <a:latin typeface="微软雅黑" panose="020B0503020204020204" pitchFamily="34" charset="-122"/>
                <a:ea typeface="微软雅黑" panose="020B0503020204020204" pitchFamily="34" charset="-122"/>
              </a:rPr>
              <a:t>LoginLog</a:t>
            </a:r>
            <a:r>
              <a:rPr lang="zh-CN" altLang="en-US" sz="1200" spc="90" dirty="0" smtClean="0">
                <a:solidFill>
                  <a:srgbClr val="005000"/>
                </a:solidFill>
                <a:latin typeface="微软雅黑" panose="020B0503020204020204" pitchFamily="34" charset="-122"/>
                <a:ea typeface="微软雅黑" panose="020B0503020204020204" pitchFamily="34" charset="-122"/>
              </a:rPr>
              <a:t>中有</a:t>
            </a:r>
            <a:r>
              <a:rPr lang="en-US" altLang="zh-CN" sz="1200" spc="90" dirty="0" smtClean="0">
                <a:solidFill>
                  <a:srgbClr val="005000"/>
                </a:solidFill>
                <a:latin typeface="微软雅黑" panose="020B0503020204020204" pitchFamily="34" charset="-122"/>
                <a:ea typeface="微软雅黑" panose="020B0503020204020204" pitchFamily="34" charset="-122"/>
              </a:rPr>
              <a:t>User</a:t>
            </a:r>
            <a:r>
              <a:rPr lang="zh-CN" altLang="en-US" sz="1200" spc="90" dirty="0" smtClean="0">
                <a:solidFill>
                  <a:srgbClr val="005000"/>
                </a:solidFill>
                <a:latin typeface="微软雅黑" panose="020B0503020204020204" pitchFamily="34" charset="-122"/>
                <a:ea typeface="微软雅黑" panose="020B0503020204020204" pitchFamily="34" charset="-122"/>
              </a:rPr>
              <a:t>的引用，即登录日志维护（知道）它属于哪个用户，但是</a:t>
            </a:r>
            <a:r>
              <a:rPr lang="en-US" altLang="zh-CN" sz="1200" spc="90" dirty="0" smtClean="0">
                <a:solidFill>
                  <a:srgbClr val="005000"/>
                </a:solidFill>
                <a:latin typeface="微软雅黑" panose="020B0503020204020204" pitchFamily="34" charset="-122"/>
                <a:ea typeface="微软雅黑" panose="020B0503020204020204" pitchFamily="34" charset="-122"/>
              </a:rPr>
              <a:t>User</a:t>
            </a:r>
            <a:r>
              <a:rPr lang="zh-CN" altLang="en-US" sz="1200" spc="90" dirty="0" smtClean="0">
                <a:solidFill>
                  <a:srgbClr val="005000"/>
                </a:solidFill>
                <a:latin typeface="微软雅黑" panose="020B0503020204020204" pitchFamily="34" charset="-122"/>
                <a:ea typeface="微软雅黑" panose="020B0503020204020204" pitchFamily="34" charset="-122"/>
              </a:rPr>
              <a:t>实体不知道它有多少登录日志记录。</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1200150" lvl="2" indent="-285750" defTabSz="685800">
              <a:lnSpc>
                <a:spcPct val="200000"/>
              </a:lnSpc>
              <a:buFont typeface="Arial" panose="020B0604020202020204" pitchFamily="34" charset="0"/>
              <a:buChar char="•"/>
            </a:pPr>
            <a:endParaRPr lang="en-US" altLang="zh-CN" sz="1200" spc="90" dirty="0" smtClean="0">
              <a:solidFill>
                <a:srgbClr val="005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JPA</a:t>
                </a:r>
                <a:r>
                  <a:rPr lang="zh-CN" altLang="en-US" sz="2000" spc="90" dirty="0" smtClean="0">
                    <a:solidFill>
                      <a:srgbClr val="005000"/>
                    </a:solidFill>
                    <a:latin typeface="微软雅黑" panose="020B0503020204020204" pitchFamily="34" charset="-122"/>
                    <a:ea typeface="微软雅黑" panose="020B0503020204020204" pitchFamily="34" charset="-122"/>
                  </a:rPr>
                  <a:t>规范的主要内容</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Tree>
    <p:extLst>
      <p:ext uri="{BB962C8B-B14F-4D97-AF65-F5344CB8AC3E}">
        <p14:creationId xmlns:p14="http://schemas.microsoft.com/office/powerpoint/2010/main" val="29663812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807714" y="1059582"/>
            <a:ext cx="7508701" cy="2739211"/>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实体类的多重关系</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err="1" smtClean="0">
                <a:solidFill>
                  <a:srgbClr val="005000"/>
                </a:solidFill>
                <a:latin typeface="微软雅黑" panose="020B0503020204020204" pitchFamily="34" charset="-122"/>
                <a:ea typeface="微软雅黑" panose="020B0503020204020204" pitchFamily="34" charset="-122"/>
              </a:rPr>
              <a:t>OneToOne</a:t>
            </a:r>
            <a:r>
              <a:rPr lang="en-US" altLang="zh-CN" sz="1200" spc="90" dirty="0" smtClean="0">
                <a:solidFill>
                  <a:srgbClr val="005000"/>
                </a:solidFill>
                <a:latin typeface="微软雅黑" panose="020B0503020204020204" pitchFamily="34" charset="-122"/>
                <a:ea typeface="微软雅黑" panose="020B0503020204020204" pitchFamily="34" charset="-122"/>
              </a:rPr>
              <a:t>, </a:t>
            </a:r>
            <a:r>
              <a:rPr lang="zh-CN" altLang="en-US" sz="1200" spc="90" dirty="0" smtClean="0">
                <a:solidFill>
                  <a:srgbClr val="005000"/>
                </a:solidFill>
                <a:latin typeface="微软雅黑" panose="020B0503020204020204" pitchFamily="34" charset="-122"/>
                <a:ea typeface="微软雅黑" panose="020B0503020204020204" pitchFamily="34" charset="-122"/>
              </a:rPr>
              <a:t>表示一个</a:t>
            </a:r>
            <a:r>
              <a:rPr lang="en-US" altLang="zh-CN" sz="1200" spc="90" dirty="0" smtClean="0">
                <a:solidFill>
                  <a:srgbClr val="005000"/>
                </a:solidFill>
                <a:latin typeface="微软雅黑" panose="020B0503020204020204" pitchFamily="34" charset="-122"/>
                <a:ea typeface="微软雅黑" panose="020B0503020204020204" pitchFamily="34" charset="-122"/>
              </a:rPr>
              <a:t>Entity</a:t>
            </a:r>
            <a:r>
              <a:rPr lang="zh-CN" altLang="en-US" sz="1200" spc="90" dirty="0" smtClean="0">
                <a:solidFill>
                  <a:srgbClr val="005000"/>
                </a:solidFill>
                <a:latin typeface="微软雅黑" panose="020B0503020204020204" pitchFamily="34" charset="-122"/>
                <a:ea typeface="微软雅黑" panose="020B0503020204020204" pitchFamily="34" charset="-122"/>
              </a:rPr>
              <a:t>实例和另一个</a:t>
            </a:r>
            <a:r>
              <a:rPr lang="en-US" altLang="zh-CN" sz="1200" spc="90" dirty="0">
                <a:solidFill>
                  <a:srgbClr val="005000"/>
                </a:solidFill>
                <a:latin typeface="微软雅黑" panose="020B0503020204020204" pitchFamily="34" charset="-122"/>
                <a:ea typeface="微软雅黑" panose="020B0503020204020204" pitchFamily="34" charset="-122"/>
              </a:rPr>
              <a:t>Entity</a:t>
            </a:r>
            <a:r>
              <a:rPr lang="zh-CN" altLang="en-US" sz="1200" spc="90" dirty="0" smtClean="0">
                <a:solidFill>
                  <a:srgbClr val="005000"/>
                </a:solidFill>
                <a:latin typeface="微软雅黑" panose="020B0503020204020204" pitchFamily="34" charset="-122"/>
                <a:ea typeface="微软雅黑" panose="020B0503020204020204" pitchFamily="34" charset="-122"/>
              </a:rPr>
              <a:t>实例是一一对应关系</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err="1" smtClean="0">
                <a:solidFill>
                  <a:srgbClr val="005000"/>
                </a:solidFill>
                <a:latin typeface="微软雅黑" panose="020B0503020204020204" pitchFamily="34" charset="-122"/>
                <a:ea typeface="微软雅黑" panose="020B0503020204020204" pitchFamily="34" charset="-122"/>
              </a:rPr>
              <a:t>OneToMany</a:t>
            </a:r>
            <a:r>
              <a:rPr lang="zh-CN" altLang="en-US" sz="1200" spc="90" dirty="0" smtClean="0">
                <a:solidFill>
                  <a:srgbClr val="005000"/>
                </a:solidFill>
                <a:latin typeface="微软雅黑" panose="020B0503020204020204" pitchFamily="34" charset="-122"/>
                <a:ea typeface="微软雅黑" panose="020B0503020204020204" pitchFamily="34" charset="-122"/>
              </a:rPr>
              <a:t>，</a:t>
            </a:r>
            <a:r>
              <a:rPr lang="en-US" altLang="zh-CN" sz="1200" spc="90" dirty="0">
                <a:solidFill>
                  <a:srgbClr val="005000"/>
                </a:solidFill>
                <a:latin typeface="微软雅黑" panose="020B0503020204020204" pitchFamily="34" charset="-122"/>
                <a:ea typeface="微软雅黑" panose="020B0503020204020204" pitchFamily="34" charset="-122"/>
              </a:rPr>
              <a:t>, </a:t>
            </a:r>
            <a:r>
              <a:rPr lang="zh-CN" altLang="en-US" sz="1200" spc="90" dirty="0">
                <a:solidFill>
                  <a:srgbClr val="005000"/>
                </a:solidFill>
                <a:latin typeface="微软雅黑" panose="020B0503020204020204" pitchFamily="34" charset="-122"/>
                <a:ea typeface="微软雅黑" panose="020B0503020204020204" pitchFamily="34" charset="-122"/>
              </a:rPr>
              <a:t>表示</a:t>
            </a:r>
            <a:r>
              <a:rPr lang="zh-CN" altLang="en-US" sz="1200" spc="90" dirty="0" smtClean="0">
                <a:solidFill>
                  <a:srgbClr val="005000"/>
                </a:solidFill>
                <a:latin typeface="微软雅黑" panose="020B0503020204020204" pitchFamily="34" charset="-122"/>
                <a:ea typeface="微软雅黑" panose="020B0503020204020204" pitchFamily="34" charset="-122"/>
              </a:rPr>
              <a:t>一个</a:t>
            </a:r>
            <a:r>
              <a:rPr lang="en-US" altLang="zh-CN" sz="1200" spc="90" dirty="0">
                <a:solidFill>
                  <a:srgbClr val="005000"/>
                </a:solidFill>
                <a:latin typeface="微软雅黑" panose="020B0503020204020204" pitchFamily="34" charset="-122"/>
                <a:ea typeface="微软雅黑" panose="020B0503020204020204" pitchFamily="34" charset="-122"/>
              </a:rPr>
              <a:t>Entity</a:t>
            </a:r>
            <a:r>
              <a:rPr lang="zh-CN" altLang="en-US" sz="1200" spc="90" dirty="0">
                <a:solidFill>
                  <a:srgbClr val="005000"/>
                </a:solidFill>
                <a:latin typeface="微软雅黑" panose="020B0503020204020204" pitchFamily="34" charset="-122"/>
                <a:ea typeface="微软雅黑" panose="020B0503020204020204" pitchFamily="34" charset="-122"/>
              </a:rPr>
              <a:t>实例和另一个</a:t>
            </a:r>
            <a:r>
              <a:rPr lang="en-US" altLang="zh-CN" sz="1200" spc="90" dirty="0">
                <a:solidFill>
                  <a:srgbClr val="005000"/>
                </a:solidFill>
                <a:latin typeface="微软雅黑" panose="020B0503020204020204" pitchFamily="34" charset="-122"/>
                <a:ea typeface="微软雅黑" panose="020B0503020204020204" pitchFamily="34" charset="-122"/>
              </a:rPr>
              <a:t>Entity</a:t>
            </a:r>
            <a:r>
              <a:rPr lang="zh-CN" altLang="en-US" sz="1200" spc="90" dirty="0">
                <a:solidFill>
                  <a:srgbClr val="005000"/>
                </a:solidFill>
                <a:latin typeface="微软雅黑" panose="020B0503020204020204" pitchFamily="34" charset="-122"/>
                <a:ea typeface="微软雅黑" panose="020B0503020204020204" pitchFamily="34" charset="-122"/>
              </a:rPr>
              <a:t>的</a:t>
            </a:r>
            <a:r>
              <a:rPr lang="zh-CN" altLang="en-US" sz="1200" spc="90" dirty="0" smtClean="0">
                <a:solidFill>
                  <a:srgbClr val="005000"/>
                </a:solidFill>
                <a:latin typeface="微软雅黑" panose="020B0503020204020204" pitchFamily="34" charset="-122"/>
                <a:ea typeface="微软雅黑" panose="020B0503020204020204" pitchFamily="34" charset="-122"/>
              </a:rPr>
              <a:t>多个</a:t>
            </a:r>
            <a:r>
              <a:rPr lang="zh-CN" altLang="en-US" sz="1200" spc="90" dirty="0">
                <a:solidFill>
                  <a:srgbClr val="005000"/>
                </a:solidFill>
                <a:latin typeface="微软雅黑" panose="020B0503020204020204" pitchFamily="34" charset="-122"/>
                <a:ea typeface="微软雅黑" panose="020B0503020204020204" pitchFamily="34" charset="-122"/>
              </a:rPr>
              <a:t>实例是对应</a:t>
            </a:r>
            <a:r>
              <a:rPr lang="zh-CN" altLang="en-US" sz="1200" spc="90" dirty="0" smtClean="0">
                <a:solidFill>
                  <a:srgbClr val="005000"/>
                </a:solidFill>
                <a:latin typeface="微软雅黑" panose="020B0503020204020204" pitchFamily="34" charset="-122"/>
                <a:ea typeface="微软雅黑" panose="020B0503020204020204" pitchFamily="34" charset="-122"/>
              </a:rPr>
              <a:t>关系</a:t>
            </a:r>
            <a:endParaRPr lang="en-US" altLang="zh-CN" sz="1200" spc="90" dirty="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err="1" smtClean="0">
                <a:solidFill>
                  <a:srgbClr val="005000"/>
                </a:solidFill>
                <a:latin typeface="微软雅黑" panose="020B0503020204020204" pitchFamily="34" charset="-122"/>
                <a:ea typeface="微软雅黑" panose="020B0503020204020204" pitchFamily="34" charset="-122"/>
              </a:rPr>
              <a:t>ManyToOne</a:t>
            </a:r>
            <a:r>
              <a:rPr lang="en-US" altLang="zh-CN" sz="1200" spc="90" dirty="0" smtClean="0">
                <a:solidFill>
                  <a:srgbClr val="005000"/>
                </a:solidFill>
                <a:latin typeface="微软雅黑" panose="020B0503020204020204" pitchFamily="34" charset="-122"/>
                <a:ea typeface="微软雅黑" panose="020B0503020204020204" pitchFamily="34" charset="-122"/>
              </a:rPr>
              <a:t>, </a:t>
            </a:r>
            <a:r>
              <a:rPr lang="zh-CN" altLang="en-US" sz="1200" spc="90" dirty="0" smtClean="0">
                <a:solidFill>
                  <a:srgbClr val="005000"/>
                </a:solidFill>
                <a:latin typeface="微软雅黑" panose="020B0503020204020204" pitchFamily="34" charset="-122"/>
                <a:ea typeface="微软雅黑" panose="020B0503020204020204" pitchFamily="34" charset="-122"/>
              </a:rPr>
              <a:t>表示多个</a:t>
            </a:r>
            <a:r>
              <a:rPr lang="en-US" altLang="zh-CN" sz="1200" spc="90" dirty="0" smtClean="0">
                <a:solidFill>
                  <a:srgbClr val="005000"/>
                </a:solidFill>
                <a:latin typeface="微软雅黑" panose="020B0503020204020204" pitchFamily="34" charset="-122"/>
                <a:ea typeface="微软雅黑" panose="020B0503020204020204" pitchFamily="34" charset="-122"/>
              </a:rPr>
              <a:t>Entity</a:t>
            </a:r>
            <a:r>
              <a:rPr lang="zh-CN" altLang="en-US" sz="1200" spc="90" dirty="0" smtClean="0">
                <a:solidFill>
                  <a:srgbClr val="005000"/>
                </a:solidFill>
                <a:latin typeface="微软雅黑" panose="020B0503020204020204" pitchFamily="34" charset="-122"/>
                <a:ea typeface="微软雅黑" panose="020B0503020204020204" pitchFamily="34" charset="-122"/>
              </a:rPr>
              <a:t>实例</a:t>
            </a:r>
            <a:r>
              <a:rPr lang="zh-CN" altLang="en-US" sz="1200" spc="90" dirty="0">
                <a:solidFill>
                  <a:srgbClr val="005000"/>
                </a:solidFill>
                <a:latin typeface="微软雅黑" panose="020B0503020204020204" pitchFamily="34" charset="-122"/>
                <a:ea typeface="微软雅黑" panose="020B0503020204020204" pitchFamily="34" charset="-122"/>
              </a:rPr>
              <a:t>和另一</a:t>
            </a:r>
            <a:r>
              <a:rPr lang="zh-CN" altLang="en-US" sz="1200" spc="90" dirty="0" smtClean="0">
                <a:solidFill>
                  <a:srgbClr val="005000"/>
                </a:solidFill>
                <a:latin typeface="微软雅黑" panose="020B0503020204020204" pitchFamily="34" charset="-122"/>
                <a:ea typeface="微软雅黑" panose="020B0503020204020204" pitchFamily="34" charset="-122"/>
              </a:rPr>
              <a:t>个</a:t>
            </a:r>
            <a:r>
              <a:rPr lang="en-US" altLang="zh-CN" sz="1200" spc="90" dirty="0">
                <a:solidFill>
                  <a:srgbClr val="005000"/>
                </a:solidFill>
                <a:latin typeface="微软雅黑" panose="020B0503020204020204" pitchFamily="34" charset="-122"/>
                <a:ea typeface="微软雅黑" panose="020B0503020204020204" pitchFamily="34" charset="-122"/>
              </a:rPr>
              <a:t>Entity</a:t>
            </a:r>
            <a:r>
              <a:rPr lang="zh-CN" altLang="en-US" sz="1200" spc="90" dirty="0" smtClean="0">
                <a:solidFill>
                  <a:srgbClr val="005000"/>
                </a:solidFill>
                <a:latin typeface="微软雅黑" panose="020B0503020204020204" pitchFamily="34" charset="-122"/>
                <a:ea typeface="微软雅黑" panose="020B0503020204020204" pitchFamily="34" charset="-122"/>
              </a:rPr>
              <a:t>的多个实例是对应关系</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err="1" smtClean="0">
                <a:solidFill>
                  <a:srgbClr val="005000"/>
                </a:solidFill>
                <a:latin typeface="微软雅黑" panose="020B0503020204020204" pitchFamily="34" charset="-122"/>
                <a:ea typeface="微软雅黑" panose="020B0503020204020204" pitchFamily="34" charset="-122"/>
              </a:rPr>
              <a:t>ManyToMany</a:t>
            </a:r>
            <a:r>
              <a:rPr lang="en-US" altLang="zh-CN" sz="1200" spc="90" dirty="0" smtClean="0">
                <a:solidFill>
                  <a:srgbClr val="005000"/>
                </a:solidFill>
                <a:latin typeface="微软雅黑" panose="020B0503020204020204" pitchFamily="34" charset="-122"/>
                <a:ea typeface="微软雅黑" panose="020B0503020204020204" pitchFamily="34" charset="-122"/>
              </a:rPr>
              <a:t>, </a:t>
            </a:r>
            <a:r>
              <a:rPr lang="zh-CN" altLang="en-US" sz="1200" spc="90" dirty="0" smtClean="0">
                <a:solidFill>
                  <a:srgbClr val="005000"/>
                </a:solidFill>
                <a:latin typeface="微软雅黑" panose="020B0503020204020204" pitchFamily="34" charset="-122"/>
                <a:ea typeface="微软雅黑" panose="020B0503020204020204" pitchFamily="34" charset="-122"/>
              </a:rPr>
              <a:t>表示一个</a:t>
            </a:r>
            <a:r>
              <a:rPr lang="en-US" altLang="zh-CN" sz="1200" spc="90" dirty="0">
                <a:solidFill>
                  <a:srgbClr val="005000"/>
                </a:solidFill>
                <a:latin typeface="微软雅黑" panose="020B0503020204020204" pitchFamily="34" charset="-122"/>
                <a:ea typeface="微软雅黑" panose="020B0503020204020204" pitchFamily="34" charset="-122"/>
              </a:rPr>
              <a:t>Entity</a:t>
            </a:r>
            <a:r>
              <a:rPr lang="zh-CN" altLang="en-US" sz="1200" spc="90" dirty="0" smtClean="0">
                <a:solidFill>
                  <a:srgbClr val="005000"/>
                </a:solidFill>
                <a:latin typeface="微软雅黑" panose="020B0503020204020204" pitchFamily="34" charset="-122"/>
                <a:ea typeface="微软雅黑" panose="020B0503020204020204" pitchFamily="34" charset="-122"/>
              </a:rPr>
              <a:t>的多个实例和另一个</a:t>
            </a:r>
            <a:r>
              <a:rPr lang="en-US" altLang="zh-CN" sz="1200" spc="90" dirty="0">
                <a:solidFill>
                  <a:srgbClr val="005000"/>
                </a:solidFill>
                <a:latin typeface="微软雅黑" panose="020B0503020204020204" pitchFamily="34" charset="-122"/>
                <a:ea typeface="微软雅黑" panose="020B0503020204020204" pitchFamily="34" charset="-122"/>
              </a:rPr>
              <a:t>Entity</a:t>
            </a:r>
            <a:r>
              <a:rPr lang="zh-CN" altLang="en-US" sz="1200" spc="90" dirty="0" smtClean="0">
                <a:solidFill>
                  <a:srgbClr val="005000"/>
                </a:solidFill>
                <a:latin typeface="微软雅黑" panose="020B0503020204020204" pitchFamily="34" charset="-122"/>
                <a:ea typeface="微软雅黑" panose="020B0503020204020204" pitchFamily="34" charset="-122"/>
              </a:rPr>
              <a:t>的多个实例是对应关系</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lvl="1" defTabSz="685800">
              <a:lnSpc>
                <a:spcPct val="200000"/>
              </a:lnSpc>
            </a:pPr>
            <a:r>
              <a:rPr lang="zh-CN" altLang="en-US" sz="1200" spc="90" dirty="0" smtClean="0">
                <a:solidFill>
                  <a:srgbClr val="005000"/>
                </a:solidFill>
                <a:latin typeface="微软雅黑" panose="020B0503020204020204" pitchFamily="34" charset="-122"/>
                <a:ea typeface="微软雅黑" panose="020B0503020204020204" pitchFamily="34" charset="-122"/>
              </a:rPr>
              <a:t>双向关系中，实体持有</a:t>
            </a:r>
            <a:r>
              <a:rPr lang="zh-CN" altLang="en-US" sz="1200" spc="90" dirty="0">
                <a:solidFill>
                  <a:srgbClr val="005000"/>
                </a:solidFill>
                <a:latin typeface="微软雅黑" panose="020B0503020204020204" pitchFamily="34" charset="-122"/>
                <a:ea typeface="微软雅黑" panose="020B0503020204020204" pitchFamily="34" charset="-122"/>
              </a:rPr>
              <a:t>关联数据的一方称为</a:t>
            </a:r>
            <a:r>
              <a:rPr lang="en-US" altLang="zh-CN" sz="1200" spc="90" dirty="0">
                <a:solidFill>
                  <a:srgbClr val="005000"/>
                </a:solidFill>
                <a:latin typeface="微软雅黑" panose="020B0503020204020204" pitchFamily="34" charset="-122"/>
                <a:ea typeface="微软雅黑" panose="020B0503020204020204" pitchFamily="34" charset="-122"/>
              </a:rPr>
              <a:t>owning-side,</a:t>
            </a:r>
            <a:r>
              <a:rPr lang="zh-CN" altLang="en-US" sz="1200" spc="90" dirty="0">
                <a:solidFill>
                  <a:srgbClr val="005000"/>
                </a:solidFill>
                <a:latin typeface="微软雅黑" panose="020B0503020204020204" pitchFamily="34" charset="-122"/>
                <a:ea typeface="微软雅黑" panose="020B0503020204020204" pitchFamily="34" charset="-122"/>
              </a:rPr>
              <a:t>另一方称为</a:t>
            </a:r>
            <a:r>
              <a:rPr lang="en-US" altLang="zh-CN" sz="1200" spc="90" dirty="0" smtClean="0">
                <a:solidFill>
                  <a:srgbClr val="005000"/>
                </a:solidFill>
                <a:latin typeface="微软雅黑" panose="020B0503020204020204" pitchFamily="34" charset="-122"/>
                <a:ea typeface="微软雅黑" panose="020B0503020204020204" pitchFamily="34" charset="-122"/>
              </a:rPr>
              <a:t>inverse-side</a:t>
            </a:r>
            <a:r>
              <a:rPr lang="zh-CN" altLang="en-US" sz="1200" spc="90" dirty="0" smtClean="0">
                <a:solidFill>
                  <a:srgbClr val="005000"/>
                </a:solidFill>
                <a:latin typeface="微软雅黑" panose="020B0503020204020204" pitchFamily="34" charset="-122"/>
                <a:ea typeface="微软雅黑" panose="020B0503020204020204" pitchFamily="34" charset="-122"/>
              </a:rPr>
              <a:t>。而单向关系则只有</a:t>
            </a:r>
            <a:r>
              <a:rPr lang="en-US" altLang="zh-CN" sz="1200" spc="90" dirty="0" smtClean="0">
                <a:solidFill>
                  <a:srgbClr val="005000"/>
                </a:solidFill>
                <a:latin typeface="微软雅黑" panose="020B0503020204020204" pitchFamily="34" charset="-122"/>
                <a:ea typeface="微软雅黑" panose="020B0503020204020204" pitchFamily="34" charset="-122"/>
              </a:rPr>
              <a:t>owning-side</a:t>
            </a:r>
            <a:r>
              <a:rPr lang="zh-CN" altLang="en-US" sz="1200" spc="90" dirty="0" smtClean="0">
                <a:solidFill>
                  <a:srgbClr val="005000"/>
                </a:solidFill>
                <a:latin typeface="微软雅黑" panose="020B0503020204020204" pitchFamily="34" charset="-122"/>
                <a:ea typeface="微软雅黑" panose="020B0503020204020204" pitchFamily="34" charset="-122"/>
              </a:rPr>
              <a:t>，</a:t>
            </a:r>
            <a:r>
              <a:rPr lang="en-US" altLang="zh-CN" sz="1200" spc="90" dirty="0" smtClean="0">
                <a:solidFill>
                  <a:srgbClr val="005000"/>
                </a:solidFill>
                <a:latin typeface="微软雅黑" panose="020B0503020204020204" pitchFamily="34" charset="-122"/>
                <a:ea typeface="微软雅黑" panose="020B0503020204020204" pitchFamily="34" charset="-122"/>
              </a:rPr>
              <a:t>owning-side</a:t>
            </a:r>
            <a:r>
              <a:rPr lang="zh-CN" altLang="en-US" sz="1200" spc="90" dirty="0" smtClean="0">
                <a:solidFill>
                  <a:srgbClr val="005000"/>
                </a:solidFill>
                <a:latin typeface="微软雅黑" panose="020B0503020204020204" pitchFamily="34" charset="-122"/>
                <a:ea typeface="微软雅黑" panose="020B0503020204020204" pitchFamily="34" charset="-122"/>
              </a:rPr>
              <a:t>一定是</a:t>
            </a:r>
            <a:r>
              <a:rPr lang="en-US" altLang="zh-CN" sz="1200" spc="90" dirty="0" smtClean="0">
                <a:solidFill>
                  <a:srgbClr val="005000"/>
                </a:solidFill>
                <a:latin typeface="微软雅黑" panose="020B0503020204020204" pitchFamily="34" charset="-122"/>
                <a:ea typeface="微软雅黑" panose="020B0503020204020204" pitchFamily="34" charset="-122"/>
              </a:rPr>
              <a:t>Many</a:t>
            </a:r>
            <a:r>
              <a:rPr lang="zh-CN" altLang="en-US" sz="1200" spc="90" dirty="0" smtClean="0">
                <a:solidFill>
                  <a:srgbClr val="005000"/>
                </a:solidFill>
                <a:latin typeface="微软雅黑" panose="020B0503020204020204" pitchFamily="34" charset="-122"/>
                <a:ea typeface="微软雅黑" panose="020B0503020204020204" pitchFamily="34" charset="-122"/>
              </a:rPr>
              <a:t>的一端。</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JPA</a:t>
                </a:r>
                <a:r>
                  <a:rPr lang="zh-CN" altLang="en-US" sz="2000" spc="90" dirty="0" smtClean="0">
                    <a:solidFill>
                      <a:srgbClr val="005000"/>
                    </a:solidFill>
                    <a:latin typeface="微软雅黑" panose="020B0503020204020204" pitchFamily="34" charset="-122"/>
                    <a:ea typeface="微软雅黑" panose="020B0503020204020204" pitchFamily="34" charset="-122"/>
                  </a:rPr>
                  <a:t>规范的主要内容</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graphicFrame>
        <p:nvGraphicFramePr>
          <p:cNvPr id="2" name="表格 1"/>
          <p:cNvGraphicFramePr>
            <a:graphicFrameLocks noGrp="1"/>
          </p:cNvGraphicFramePr>
          <p:nvPr>
            <p:extLst>
              <p:ext uri="{D42A27DB-BD31-4B8C-83A1-F6EECF244321}">
                <p14:modId xmlns:p14="http://schemas.microsoft.com/office/powerpoint/2010/main" val="320143827"/>
              </p:ext>
            </p:extLst>
          </p:nvPr>
        </p:nvGraphicFramePr>
        <p:xfrm>
          <a:off x="837802" y="3806456"/>
          <a:ext cx="7886700" cy="1051560"/>
        </p:xfrm>
        <a:graphic>
          <a:graphicData uri="http://schemas.openxmlformats.org/drawingml/2006/table">
            <a:tbl>
              <a:tblPr/>
              <a:tblGrid>
                <a:gridCol w="2217149"/>
                <a:gridCol w="1872208"/>
                <a:gridCol w="3797343"/>
              </a:tblGrid>
              <a:tr h="0">
                <a:tc>
                  <a:txBody>
                    <a:bodyPr/>
                    <a:lstStyle/>
                    <a:p>
                      <a:pPr algn="ctr" fontAlgn="t"/>
                      <a:r>
                        <a:rPr lang="zh-CN" altLang="en-US" dirty="0">
                          <a:effectLst/>
                        </a:rPr>
                        <a:t>关系类型</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ctr" fontAlgn="t"/>
                      <a:r>
                        <a:rPr lang="en-US" dirty="0" smtClean="0">
                          <a:effectLst/>
                        </a:rPr>
                        <a:t>Owning-Side</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ctr" fontAlgn="t"/>
                      <a:r>
                        <a:rPr lang="en-US" dirty="0" smtClean="0">
                          <a:effectLst/>
                        </a:rPr>
                        <a:t>Inverse-Side</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r>
              <a:tr h="0">
                <a:tc>
                  <a:txBody>
                    <a:bodyPr/>
                    <a:lstStyle/>
                    <a:p>
                      <a:pPr algn="l" fontAlgn="t"/>
                      <a:r>
                        <a:rPr lang="en-US" dirty="0">
                          <a:effectLst/>
                        </a:rPr>
                        <a:t>one-to-one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dirty="0">
                          <a:effectLst/>
                        </a:rPr>
                        <a:t>@</a:t>
                      </a:r>
                      <a:r>
                        <a:rPr lang="en-US" dirty="0" err="1">
                          <a:effectLst/>
                        </a:rPr>
                        <a:t>OneToOne</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a:effectLst/>
                        </a:rPr>
                        <a:t>@OneToOne(mappedBy="othersideName")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r>
              <a:tr h="0">
                <a:tc>
                  <a:txBody>
                    <a:bodyPr/>
                    <a:lstStyle/>
                    <a:p>
                      <a:pPr algn="l" fontAlgn="t"/>
                      <a:r>
                        <a:rPr lang="en-US">
                          <a:effectLst/>
                        </a:rPr>
                        <a:t>one-to-many / many-to-one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dirty="0">
                          <a:effectLst/>
                        </a:rPr>
                        <a:t>@</a:t>
                      </a:r>
                      <a:r>
                        <a:rPr lang="en-US" dirty="0" err="1">
                          <a:effectLst/>
                        </a:rPr>
                        <a:t>ManyToOne</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dirty="0">
                          <a:effectLst/>
                        </a:rPr>
                        <a:t>@</a:t>
                      </a:r>
                      <a:r>
                        <a:rPr lang="en-US" dirty="0" err="1">
                          <a:effectLst/>
                        </a:rPr>
                        <a:t>OneToMany</a:t>
                      </a:r>
                      <a:r>
                        <a:rPr lang="en-US" dirty="0">
                          <a:effectLst/>
                        </a:rPr>
                        <a:t>(</a:t>
                      </a:r>
                      <a:r>
                        <a:rPr lang="en-US" dirty="0" err="1">
                          <a:effectLst/>
                        </a:rPr>
                        <a:t>mappedBy</a:t>
                      </a:r>
                      <a:r>
                        <a:rPr lang="en-US" dirty="0">
                          <a:effectLst/>
                        </a:rPr>
                        <a:t>="xxx")</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r>
              <a:tr h="0">
                <a:tc>
                  <a:txBody>
                    <a:bodyPr/>
                    <a:lstStyle/>
                    <a:p>
                      <a:pPr algn="l" fontAlgn="t"/>
                      <a:r>
                        <a:rPr lang="en-US" dirty="0">
                          <a:effectLst/>
                        </a:rPr>
                        <a:t>many-to-many</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dirty="0">
                          <a:effectLst/>
                        </a:rPr>
                        <a:t>@</a:t>
                      </a:r>
                      <a:r>
                        <a:rPr lang="en-US" dirty="0" err="1">
                          <a:effectLst/>
                        </a:rPr>
                        <a:t>ManyToMany</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dirty="0">
                          <a:effectLst/>
                        </a:rPr>
                        <a:t>@</a:t>
                      </a:r>
                      <a:r>
                        <a:rPr lang="en-US" dirty="0" err="1">
                          <a:effectLst/>
                        </a:rPr>
                        <a:t>ManyToMany</a:t>
                      </a:r>
                      <a:r>
                        <a:rPr lang="en-US" dirty="0">
                          <a:effectLst/>
                        </a:rPr>
                        <a:t>(</a:t>
                      </a:r>
                      <a:r>
                        <a:rPr lang="en-US" dirty="0" err="1">
                          <a:effectLst/>
                        </a:rPr>
                        <a:t>mappedBy</a:t>
                      </a:r>
                      <a:r>
                        <a:rPr lang="en-US" dirty="0">
                          <a:effectLst/>
                        </a:rPr>
                        <a:t> ="xxx")</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r>
            </a:tbl>
          </a:graphicData>
        </a:graphic>
      </p:graphicFrame>
    </p:spTree>
    <p:extLst>
      <p:ext uri="{BB962C8B-B14F-4D97-AF65-F5344CB8AC3E}">
        <p14:creationId xmlns:p14="http://schemas.microsoft.com/office/powerpoint/2010/main" val="37332120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807715" y="1059582"/>
            <a:ext cx="7007772" cy="2234073"/>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Spring Data</a:t>
            </a:r>
            <a:r>
              <a:rPr lang="zh-CN" altLang="en-US" sz="1400" spc="90" dirty="0" smtClean="0">
                <a:solidFill>
                  <a:srgbClr val="005000"/>
                </a:solidFill>
                <a:latin typeface="微软雅黑" panose="020B0503020204020204" pitchFamily="34" charset="-122"/>
                <a:ea typeface="微软雅黑" panose="020B0503020204020204" pitchFamily="34" charset="-122"/>
              </a:rPr>
              <a:t>是</a:t>
            </a:r>
            <a:r>
              <a:rPr lang="en-US" altLang="zh-CN" sz="1400" spc="90" dirty="0" smtClean="0">
                <a:solidFill>
                  <a:srgbClr val="005000"/>
                </a:solidFill>
                <a:latin typeface="微软雅黑" panose="020B0503020204020204" pitchFamily="34" charset="-122"/>
                <a:ea typeface="微软雅黑" panose="020B0503020204020204" pitchFamily="34" charset="-122"/>
              </a:rPr>
              <a:t>Pivotal</a:t>
            </a:r>
            <a:r>
              <a:rPr lang="zh-CN" altLang="en-US" sz="1400" spc="90" dirty="0" smtClean="0">
                <a:solidFill>
                  <a:srgbClr val="005000"/>
                </a:solidFill>
                <a:latin typeface="微软雅黑" panose="020B0503020204020204" pitchFamily="34" charset="-122"/>
                <a:ea typeface="微软雅黑" panose="020B0503020204020204" pitchFamily="34" charset="-122"/>
              </a:rPr>
              <a:t>提供的数据库</a:t>
            </a:r>
            <a:r>
              <a:rPr lang="en-US" altLang="zh-CN" sz="1400" spc="90" dirty="0" smtClean="0">
                <a:solidFill>
                  <a:srgbClr val="005000"/>
                </a:solidFill>
                <a:latin typeface="微软雅黑" panose="020B0503020204020204" pitchFamily="34" charset="-122"/>
                <a:ea typeface="微软雅黑" panose="020B0503020204020204" pitchFamily="34" charset="-122"/>
              </a:rPr>
              <a:t>(</a:t>
            </a:r>
            <a:r>
              <a:rPr lang="zh-CN" altLang="en-US" sz="1400" spc="90" dirty="0" smtClean="0">
                <a:solidFill>
                  <a:srgbClr val="005000"/>
                </a:solidFill>
                <a:latin typeface="微软雅黑" panose="020B0503020204020204" pitchFamily="34" charset="-122"/>
                <a:ea typeface="微软雅黑" panose="020B0503020204020204" pitchFamily="34" charset="-122"/>
              </a:rPr>
              <a:t>数据存储</a:t>
            </a:r>
            <a:r>
              <a:rPr lang="en-US" altLang="zh-CN" sz="1400" spc="90" dirty="0" smtClean="0">
                <a:solidFill>
                  <a:srgbClr val="005000"/>
                </a:solidFill>
                <a:latin typeface="微软雅黑" panose="020B0503020204020204" pitchFamily="34" charset="-122"/>
                <a:ea typeface="微软雅黑" panose="020B0503020204020204" pitchFamily="34" charset="-122"/>
              </a:rPr>
              <a:t>)</a:t>
            </a:r>
            <a:r>
              <a:rPr lang="zh-CN" altLang="en-US" sz="1400" spc="90" dirty="0" smtClean="0">
                <a:solidFill>
                  <a:srgbClr val="005000"/>
                </a:solidFill>
                <a:latin typeface="微软雅黑" panose="020B0503020204020204" pitchFamily="34" charset="-122"/>
                <a:ea typeface="微软雅黑" panose="020B0503020204020204" pitchFamily="34" charset="-122"/>
              </a:rPr>
              <a:t>访问框架，它为不同的数据库</a:t>
            </a:r>
            <a:r>
              <a:rPr lang="en-US" altLang="zh-CN" sz="1400" spc="90" dirty="0" smtClean="0">
                <a:solidFill>
                  <a:srgbClr val="005000"/>
                </a:solidFill>
                <a:latin typeface="微软雅黑" panose="020B0503020204020204" pitchFamily="34" charset="-122"/>
                <a:ea typeface="微软雅黑" panose="020B0503020204020204" pitchFamily="34" charset="-122"/>
              </a:rPr>
              <a:t>(</a:t>
            </a:r>
            <a:r>
              <a:rPr lang="zh-CN" altLang="en-US" sz="1400" spc="90" dirty="0">
                <a:solidFill>
                  <a:srgbClr val="005000"/>
                </a:solidFill>
                <a:latin typeface="微软雅黑" panose="020B0503020204020204" pitchFamily="34" charset="-122"/>
                <a:ea typeface="微软雅黑" panose="020B0503020204020204" pitchFamily="34" charset="-122"/>
              </a:rPr>
              <a:t>数据存储</a:t>
            </a:r>
            <a:r>
              <a:rPr lang="en-US" altLang="zh-CN" sz="1400" spc="90" dirty="0" smtClean="0">
                <a:solidFill>
                  <a:srgbClr val="005000"/>
                </a:solidFill>
                <a:latin typeface="微软雅黑" panose="020B0503020204020204" pitchFamily="34" charset="-122"/>
                <a:ea typeface="微软雅黑" panose="020B0503020204020204" pitchFamily="34" charset="-122"/>
              </a:rPr>
              <a:t>)</a:t>
            </a:r>
            <a:r>
              <a:rPr lang="zh-CN" altLang="en-US" sz="1400" spc="90" dirty="0" smtClean="0">
                <a:solidFill>
                  <a:srgbClr val="005000"/>
                </a:solidFill>
                <a:latin typeface="微软雅黑" panose="020B0503020204020204" pitchFamily="34" charset="-122"/>
                <a:ea typeface="微软雅黑" panose="020B0503020204020204" pitchFamily="34" charset="-122"/>
              </a:rPr>
              <a:t>提供一致的访问方式，同时又保持底层数据库的特性。</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Spring Data</a:t>
            </a:r>
            <a:r>
              <a:rPr lang="zh-CN" altLang="en-US" sz="1400" spc="90" dirty="0" smtClean="0">
                <a:solidFill>
                  <a:srgbClr val="005000"/>
                </a:solidFill>
                <a:latin typeface="微软雅黑" panose="020B0503020204020204" pitchFamily="34" charset="-122"/>
                <a:ea typeface="微软雅黑" panose="020B0503020204020204" pitchFamily="34" charset="-122"/>
              </a:rPr>
              <a:t>项目由多个子项目组成，它们能够简化对其所支持的各种关系数据库、非关系数据库、</a:t>
            </a:r>
            <a:r>
              <a:rPr lang="en-US" altLang="zh-CN" sz="1400" spc="90" dirty="0" smtClean="0">
                <a:solidFill>
                  <a:srgbClr val="005000"/>
                </a:solidFill>
                <a:latin typeface="微软雅黑" panose="020B0503020204020204" pitchFamily="34" charset="-122"/>
                <a:ea typeface="微软雅黑" panose="020B0503020204020204" pitchFamily="34" charset="-122"/>
              </a:rPr>
              <a:t>map-reduce</a:t>
            </a:r>
            <a:r>
              <a:rPr lang="zh-CN" altLang="en-US" sz="1400" spc="90" dirty="0" smtClean="0">
                <a:solidFill>
                  <a:srgbClr val="005000"/>
                </a:solidFill>
                <a:latin typeface="微软雅黑" panose="020B0503020204020204" pitchFamily="34" charset="-122"/>
                <a:ea typeface="微软雅黑" panose="020B0503020204020204" pitchFamily="34" charset="-122"/>
              </a:rPr>
              <a:t>框架、云数据服务等数据存储的访问</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lnSpc>
                <a:spcPct val="200000"/>
              </a:lnSpc>
              <a:buFont typeface="Arial" panose="020B0604020202020204" pitchFamily="34" charset="0"/>
              <a:buChar char="•"/>
            </a:pPr>
            <a:endParaRPr lang="en-US" altLang="zh-CN" sz="1600" spc="90" dirty="0">
              <a:solidFill>
                <a:srgbClr val="005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380" y="311228"/>
            <a:ext cx="4632660" cy="449093"/>
            <a:chOff x="299380" y="311228"/>
            <a:chExt cx="4632660" cy="449093"/>
          </a:xfrm>
        </p:grpSpPr>
        <p:grpSp>
          <p:nvGrpSpPr>
            <p:cNvPr id="9" name="组合 8"/>
            <p:cNvGrpSpPr/>
            <p:nvPr/>
          </p:nvGrpSpPr>
          <p:grpSpPr>
            <a:xfrm>
              <a:off x="299380" y="311228"/>
              <a:ext cx="4632660" cy="449093"/>
              <a:chOff x="299380" y="311228"/>
              <a:chExt cx="4632660" cy="449093"/>
            </a:xfrm>
          </p:grpSpPr>
          <p:sp>
            <p:nvSpPr>
              <p:cNvPr id="10" name="文本框 9"/>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Spring Data</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1" name="椭圆 10"/>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Tree>
    <p:extLst>
      <p:ext uri="{BB962C8B-B14F-4D97-AF65-F5344CB8AC3E}">
        <p14:creationId xmlns:p14="http://schemas.microsoft.com/office/powerpoint/2010/main" val="34203480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807715" y="1059582"/>
            <a:ext cx="7007772" cy="3970318"/>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Spring Data JPA – </a:t>
            </a:r>
            <a:r>
              <a:rPr lang="zh-CN" altLang="en-US" sz="1400" spc="90" dirty="0" smtClean="0">
                <a:solidFill>
                  <a:srgbClr val="005000"/>
                </a:solidFill>
                <a:latin typeface="微软雅黑" panose="020B0503020204020204" pitchFamily="34" charset="-122"/>
                <a:ea typeface="微软雅黑" panose="020B0503020204020204" pitchFamily="34" charset="-122"/>
              </a:rPr>
              <a:t>简化基于</a:t>
            </a:r>
            <a:r>
              <a:rPr lang="en-US" altLang="zh-CN" sz="1400" spc="90" dirty="0" smtClean="0">
                <a:solidFill>
                  <a:srgbClr val="005000"/>
                </a:solidFill>
                <a:latin typeface="微软雅黑" panose="020B0503020204020204" pitchFamily="34" charset="-122"/>
                <a:ea typeface="微软雅黑" panose="020B0503020204020204" pitchFamily="34" charset="-122"/>
              </a:rPr>
              <a:t>JPA</a:t>
            </a:r>
            <a:r>
              <a:rPr lang="zh-CN" altLang="en-US" sz="1400" spc="90" dirty="0" smtClean="0">
                <a:solidFill>
                  <a:srgbClr val="005000"/>
                </a:solidFill>
                <a:latin typeface="微软雅黑" panose="020B0503020204020204" pitchFamily="34" charset="-122"/>
                <a:ea typeface="微软雅黑" panose="020B0503020204020204" pitchFamily="34" charset="-122"/>
              </a:rPr>
              <a:t>的数据访问</a:t>
            </a:r>
            <a:r>
              <a:rPr lang="en-US" altLang="zh-CN" sz="1400" spc="90" dirty="0" smtClean="0">
                <a:solidFill>
                  <a:srgbClr val="005000"/>
                </a:solidFill>
                <a:latin typeface="微软雅黑" panose="020B0503020204020204" pitchFamily="34" charset="-122"/>
                <a:ea typeface="微软雅黑" panose="020B0503020204020204" pitchFamily="34" charset="-122"/>
              </a:rPr>
              <a:t>APIs</a:t>
            </a:r>
          </a:p>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Spring Data MongoDB </a:t>
            </a:r>
            <a:r>
              <a:rPr lang="zh-CN" altLang="en-US" sz="1400" spc="90" dirty="0" smtClean="0">
                <a:solidFill>
                  <a:srgbClr val="005000"/>
                </a:solidFill>
                <a:latin typeface="微软雅黑" panose="020B0503020204020204" pitchFamily="34" charset="-122"/>
                <a:ea typeface="微软雅黑" panose="020B0503020204020204" pitchFamily="34" charset="-122"/>
              </a:rPr>
              <a:t>、</a:t>
            </a:r>
            <a:r>
              <a:rPr lang="en-US" altLang="zh-CN" sz="1400" spc="90" dirty="0" err="1" smtClean="0">
                <a:solidFill>
                  <a:srgbClr val="005000"/>
                </a:solidFill>
                <a:latin typeface="微软雅黑" panose="020B0503020204020204" pitchFamily="34" charset="-122"/>
                <a:ea typeface="微软雅黑" panose="020B0503020204020204" pitchFamily="34" charset="-122"/>
              </a:rPr>
              <a:t>Redis</a:t>
            </a:r>
            <a:r>
              <a:rPr lang="en-US" altLang="zh-CN" sz="1400" spc="90" dirty="0" smtClean="0">
                <a:solidFill>
                  <a:srgbClr val="005000"/>
                </a:solidFill>
                <a:latin typeface="微软雅黑" panose="020B0503020204020204" pitchFamily="34" charset="-122"/>
                <a:ea typeface="微软雅黑" panose="020B0503020204020204" pitchFamily="34" charset="-122"/>
              </a:rPr>
              <a:t> – MongoDB</a:t>
            </a:r>
            <a:r>
              <a:rPr lang="zh-CN" altLang="en-US" sz="1400" spc="90" dirty="0" smtClean="0">
                <a:solidFill>
                  <a:srgbClr val="005000"/>
                </a:solidFill>
                <a:latin typeface="微软雅黑" panose="020B0503020204020204" pitchFamily="34" charset="-122"/>
                <a:ea typeface="微软雅黑" panose="020B0503020204020204" pitchFamily="34" charset="-122"/>
              </a:rPr>
              <a:t>、</a:t>
            </a:r>
            <a:r>
              <a:rPr lang="en-US" altLang="zh-CN" sz="1400" spc="90" dirty="0" err="1" smtClean="0">
                <a:solidFill>
                  <a:srgbClr val="005000"/>
                </a:solidFill>
                <a:latin typeface="微软雅黑" panose="020B0503020204020204" pitchFamily="34" charset="-122"/>
                <a:ea typeface="微软雅黑" panose="020B0503020204020204" pitchFamily="34" charset="-122"/>
              </a:rPr>
              <a:t>Redis</a:t>
            </a:r>
            <a:r>
              <a:rPr lang="zh-CN" altLang="en-US" sz="1400" spc="90" dirty="0" smtClean="0">
                <a:solidFill>
                  <a:srgbClr val="005000"/>
                </a:solidFill>
                <a:latin typeface="微软雅黑" panose="020B0503020204020204" pitchFamily="34" charset="-122"/>
                <a:ea typeface="微软雅黑" panose="020B0503020204020204" pitchFamily="34" charset="-122"/>
              </a:rPr>
              <a:t>访问</a:t>
            </a:r>
            <a:r>
              <a:rPr lang="en-US" altLang="zh-CN" sz="1400" spc="90" dirty="0" smtClean="0">
                <a:solidFill>
                  <a:srgbClr val="005000"/>
                </a:solidFill>
                <a:latin typeface="微软雅黑" panose="020B0503020204020204" pitchFamily="34" charset="-122"/>
                <a:ea typeface="微软雅黑" panose="020B0503020204020204" pitchFamily="34" charset="-122"/>
              </a:rPr>
              <a:t>APIs</a:t>
            </a:r>
          </a:p>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Spring Data LDAP – </a:t>
            </a:r>
            <a:r>
              <a:rPr lang="zh-CN" altLang="en-US" sz="1400" spc="90" dirty="0" smtClean="0">
                <a:solidFill>
                  <a:srgbClr val="005000"/>
                </a:solidFill>
                <a:latin typeface="微软雅黑" panose="020B0503020204020204" pitchFamily="34" charset="-122"/>
                <a:ea typeface="微软雅黑" panose="020B0503020204020204" pitchFamily="34" charset="-122"/>
              </a:rPr>
              <a:t>对</a:t>
            </a:r>
            <a:r>
              <a:rPr lang="en-US" altLang="zh-CN" sz="1400" spc="90" dirty="0" smtClean="0">
                <a:solidFill>
                  <a:srgbClr val="005000"/>
                </a:solidFill>
                <a:latin typeface="微软雅黑" panose="020B0503020204020204" pitchFamily="34" charset="-122"/>
                <a:ea typeface="微软雅黑" panose="020B0503020204020204" pitchFamily="34" charset="-122"/>
              </a:rPr>
              <a:t>Spring LDAP</a:t>
            </a:r>
            <a:r>
              <a:rPr lang="zh-CN" altLang="en-US" sz="1400" spc="90" dirty="0" smtClean="0">
                <a:solidFill>
                  <a:srgbClr val="005000"/>
                </a:solidFill>
                <a:latin typeface="微软雅黑" panose="020B0503020204020204" pitchFamily="34" charset="-122"/>
                <a:ea typeface="微软雅黑" panose="020B0503020204020204" pitchFamily="34" charset="-122"/>
              </a:rPr>
              <a:t>的支持</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Spring</a:t>
            </a:r>
            <a:r>
              <a:rPr lang="en-US" altLang="zh-CN" sz="1400" spc="90" dirty="0">
                <a:solidFill>
                  <a:srgbClr val="005000"/>
                </a:solidFill>
                <a:latin typeface="微软雅黑" panose="020B0503020204020204" pitchFamily="34" charset="-122"/>
                <a:ea typeface="微软雅黑" panose="020B0503020204020204" pitchFamily="34" charset="-122"/>
              </a:rPr>
              <a:t> </a:t>
            </a:r>
            <a:r>
              <a:rPr lang="en-US" altLang="zh-CN" sz="1400" spc="90" dirty="0" smtClean="0">
                <a:solidFill>
                  <a:srgbClr val="005000"/>
                </a:solidFill>
                <a:latin typeface="微软雅黑" panose="020B0503020204020204" pitchFamily="34" charset="-122"/>
                <a:ea typeface="微软雅黑" panose="020B0503020204020204" pitchFamily="34" charset="-122"/>
              </a:rPr>
              <a:t>Data Cassandra – </a:t>
            </a:r>
            <a:r>
              <a:rPr lang="zh-CN" altLang="en-US" sz="1400" spc="90" dirty="0" smtClean="0">
                <a:solidFill>
                  <a:srgbClr val="005000"/>
                </a:solidFill>
                <a:latin typeface="微软雅黑" panose="020B0503020204020204" pitchFamily="34" charset="-122"/>
                <a:ea typeface="微软雅黑" panose="020B0503020204020204" pitchFamily="34" charset="-122"/>
              </a:rPr>
              <a:t>分布式数据库</a:t>
            </a:r>
            <a:r>
              <a:rPr lang="en-US" altLang="zh-CN" sz="1400" spc="90" dirty="0" smtClean="0">
                <a:solidFill>
                  <a:srgbClr val="005000"/>
                </a:solidFill>
                <a:latin typeface="微软雅黑" panose="020B0503020204020204" pitchFamily="34" charset="-122"/>
                <a:ea typeface="微软雅黑" panose="020B0503020204020204" pitchFamily="34" charset="-122"/>
              </a:rPr>
              <a:t>Cassandra</a:t>
            </a:r>
            <a:r>
              <a:rPr lang="zh-CN" altLang="en-US" sz="1400" spc="90" dirty="0" smtClean="0">
                <a:solidFill>
                  <a:srgbClr val="005000"/>
                </a:solidFill>
                <a:latin typeface="微软雅黑" panose="020B0503020204020204" pitchFamily="34" charset="-122"/>
                <a:ea typeface="微软雅黑" panose="020B0503020204020204" pitchFamily="34" charset="-122"/>
              </a:rPr>
              <a:t>的访问</a:t>
            </a:r>
            <a:r>
              <a:rPr lang="en-US" altLang="zh-CN" sz="1400" spc="90" dirty="0" smtClean="0">
                <a:solidFill>
                  <a:srgbClr val="005000"/>
                </a:solidFill>
                <a:latin typeface="微软雅黑" panose="020B0503020204020204" pitchFamily="34" charset="-122"/>
                <a:ea typeface="微软雅黑" panose="020B0503020204020204" pitchFamily="34" charset="-122"/>
              </a:rPr>
              <a:t>APIs</a:t>
            </a:r>
          </a:p>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Spring Data </a:t>
            </a:r>
            <a:r>
              <a:rPr lang="en-US" altLang="zh-CN" sz="1400" spc="90" dirty="0" err="1" smtClean="0">
                <a:solidFill>
                  <a:srgbClr val="005000"/>
                </a:solidFill>
                <a:latin typeface="微软雅黑" panose="020B0503020204020204" pitchFamily="34" charset="-122"/>
                <a:ea typeface="微软雅黑" panose="020B0503020204020204" pitchFamily="34" charset="-122"/>
              </a:rPr>
              <a:t>KeyValue</a:t>
            </a:r>
            <a:r>
              <a:rPr lang="en-US" altLang="zh-CN" sz="1400" spc="90" dirty="0" smtClean="0">
                <a:solidFill>
                  <a:srgbClr val="005000"/>
                </a:solidFill>
                <a:latin typeface="微软雅黑" panose="020B0503020204020204" pitchFamily="34" charset="-122"/>
                <a:ea typeface="微软雅黑" panose="020B0503020204020204" pitchFamily="34" charset="-122"/>
              </a:rPr>
              <a:t> – </a:t>
            </a:r>
            <a:r>
              <a:rPr lang="zh-CN" altLang="en-US" sz="1400" spc="90" dirty="0" smtClean="0">
                <a:solidFill>
                  <a:srgbClr val="005000"/>
                </a:solidFill>
                <a:latin typeface="微软雅黑" panose="020B0503020204020204" pitchFamily="34" charset="-122"/>
                <a:ea typeface="微软雅黑" panose="020B0503020204020204" pitchFamily="34" charset="-122"/>
              </a:rPr>
              <a:t>对</a:t>
            </a:r>
            <a:r>
              <a:rPr lang="en-US" altLang="zh-CN" sz="1400" spc="90" dirty="0" err="1" smtClean="0">
                <a:solidFill>
                  <a:srgbClr val="005000"/>
                </a:solidFill>
                <a:latin typeface="微软雅黑" panose="020B0503020204020204" pitchFamily="34" charset="-122"/>
                <a:ea typeface="微软雅黑" panose="020B0503020204020204" pitchFamily="34" charset="-122"/>
              </a:rPr>
              <a:t>KeyValue</a:t>
            </a:r>
            <a:r>
              <a:rPr lang="zh-CN" altLang="en-US" sz="1400" spc="90" dirty="0" smtClean="0">
                <a:solidFill>
                  <a:srgbClr val="005000"/>
                </a:solidFill>
                <a:latin typeface="微软雅黑" panose="020B0503020204020204" pitchFamily="34" charset="-122"/>
                <a:ea typeface="微软雅黑" panose="020B0503020204020204" pitchFamily="34" charset="-122"/>
              </a:rPr>
              <a:t>存储结构的支持</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Spring Data REST – </a:t>
            </a:r>
            <a:r>
              <a:rPr lang="zh-CN" altLang="en-US" sz="1400" spc="90" dirty="0" smtClean="0">
                <a:solidFill>
                  <a:srgbClr val="005000"/>
                </a:solidFill>
                <a:latin typeface="微软雅黑" panose="020B0503020204020204" pitchFamily="34" charset="-122"/>
                <a:ea typeface="微软雅黑" panose="020B0503020204020204" pitchFamily="34" charset="-122"/>
              </a:rPr>
              <a:t>将</a:t>
            </a:r>
            <a:r>
              <a:rPr lang="en-US" altLang="zh-CN" sz="1400" spc="90" dirty="0" smtClean="0">
                <a:solidFill>
                  <a:srgbClr val="005000"/>
                </a:solidFill>
                <a:latin typeface="微软雅黑" panose="020B0503020204020204" pitchFamily="34" charset="-122"/>
                <a:ea typeface="微软雅黑" panose="020B0503020204020204" pitchFamily="34" charset="-122"/>
              </a:rPr>
              <a:t>Model</a:t>
            </a:r>
            <a:r>
              <a:rPr lang="zh-CN" altLang="en-US" sz="1400" spc="90" dirty="0" smtClean="0">
                <a:solidFill>
                  <a:srgbClr val="005000"/>
                </a:solidFill>
                <a:latin typeface="微软雅黑" panose="020B0503020204020204" pitchFamily="34" charset="-122"/>
                <a:ea typeface="微软雅黑" panose="020B0503020204020204" pitchFamily="34" charset="-122"/>
              </a:rPr>
              <a:t>层直接以</a:t>
            </a:r>
            <a:r>
              <a:rPr lang="en-US" altLang="zh-CN" sz="1400" spc="90" dirty="0" smtClean="0">
                <a:solidFill>
                  <a:srgbClr val="005000"/>
                </a:solidFill>
                <a:latin typeface="微软雅黑" panose="020B0503020204020204" pitchFamily="34" charset="-122"/>
                <a:ea typeface="微软雅黑" panose="020B0503020204020204" pitchFamily="34" charset="-122"/>
              </a:rPr>
              <a:t>REST</a:t>
            </a:r>
            <a:r>
              <a:rPr lang="zh-CN" altLang="en-US" sz="1400" spc="90" dirty="0" smtClean="0">
                <a:solidFill>
                  <a:srgbClr val="005000"/>
                </a:solidFill>
                <a:latin typeface="微软雅黑" panose="020B0503020204020204" pitchFamily="34" charset="-122"/>
                <a:ea typeface="微软雅黑" panose="020B0503020204020204" pitchFamily="34" charset="-122"/>
              </a:rPr>
              <a:t>接口暴露</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Spring JDBC </a:t>
            </a:r>
            <a:r>
              <a:rPr lang="en-US" altLang="zh-CN" sz="1400" spc="90" dirty="0" err="1" smtClean="0">
                <a:solidFill>
                  <a:srgbClr val="005000"/>
                </a:solidFill>
                <a:latin typeface="微软雅黑" panose="020B0503020204020204" pitchFamily="34" charset="-122"/>
                <a:ea typeface="微软雅黑" panose="020B0503020204020204" pitchFamily="34" charset="-122"/>
              </a:rPr>
              <a:t>Extenssions</a:t>
            </a:r>
            <a:r>
              <a:rPr lang="en-US" altLang="zh-CN" sz="1400" spc="90" dirty="0" smtClean="0">
                <a:solidFill>
                  <a:srgbClr val="005000"/>
                </a:solidFill>
                <a:latin typeface="微软雅黑" panose="020B0503020204020204" pitchFamily="34" charset="-122"/>
                <a:ea typeface="微软雅黑" panose="020B0503020204020204" pitchFamily="34" charset="-122"/>
              </a:rPr>
              <a:t> – JDBC</a:t>
            </a:r>
            <a:r>
              <a:rPr lang="zh-CN" altLang="en-US" sz="1400" spc="90" dirty="0" smtClean="0">
                <a:solidFill>
                  <a:srgbClr val="005000"/>
                </a:solidFill>
                <a:latin typeface="微软雅黑" panose="020B0503020204020204" pitchFamily="34" charset="-122"/>
                <a:ea typeface="微软雅黑" panose="020B0503020204020204" pitchFamily="34" charset="-122"/>
              </a:rPr>
              <a:t>的扩展</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Spring for Apache Hadoop – </a:t>
            </a:r>
            <a:r>
              <a:rPr lang="zh-CN" altLang="en-US" sz="1400" spc="90" dirty="0" smtClean="0">
                <a:solidFill>
                  <a:srgbClr val="005000"/>
                </a:solidFill>
                <a:latin typeface="微软雅黑" panose="020B0503020204020204" pitchFamily="34" charset="-122"/>
                <a:ea typeface="微软雅黑" panose="020B0503020204020204" pitchFamily="34" charset="-122"/>
              </a:rPr>
              <a:t>为</a:t>
            </a:r>
            <a:r>
              <a:rPr lang="en-US" altLang="zh-CN" sz="1400" spc="90" dirty="0" smtClean="0">
                <a:solidFill>
                  <a:srgbClr val="005000"/>
                </a:solidFill>
                <a:latin typeface="微软雅黑" panose="020B0503020204020204" pitchFamily="34" charset="-122"/>
                <a:ea typeface="微软雅黑" panose="020B0503020204020204" pitchFamily="34" charset="-122"/>
              </a:rPr>
              <a:t>HDFS, MapReduce</a:t>
            </a:r>
            <a:r>
              <a:rPr lang="zh-CN" altLang="en-US" sz="1400" spc="90" dirty="0" smtClean="0">
                <a:solidFill>
                  <a:srgbClr val="005000"/>
                </a:solidFill>
                <a:latin typeface="微软雅黑" panose="020B0503020204020204" pitchFamily="34" charset="-122"/>
                <a:ea typeface="微软雅黑" panose="020B0503020204020204" pitchFamily="34" charset="-122"/>
              </a:rPr>
              <a:t>，</a:t>
            </a:r>
            <a:r>
              <a:rPr lang="en-US" altLang="zh-CN" sz="1400" spc="90" dirty="0" smtClean="0">
                <a:solidFill>
                  <a:srgbClr val="005000"/>
                </a:solidFill>
                <a:latin typeface="微软雅黑" panose="020B0503020204020204" pitchFamily="34" charset="-122"/>
                <a:ea typeface="微软雅黑" panose="020B0503020204020204" pitchFamily="34" charset="-122"/>
              </a:rPr>
              <a:t>Pig</a:t>
            </a:r>
            <a:r>
              <a:rPr lang="zh-CN" altLang="en-US" sz="1400" spc="90" dirty="0" smtClean="0">
                <a:solidFill>
                  <a:srgbClr val="005000"/>
                </a:solidFill>
                <a:latin typeface="微软雅黑" panose="020B0503020204020204" pitchFamily="34" charset="-122"/>
                <a:ea typeface="微软雅黑" panose="020B0503020204020204" pitchFamily="34" charset="-122"/>
              </a:rPr>
              <a:t>，</a:t>
            </a:r>
            <a:r>
              <a:rPr lang="en-US" altLang="zh-CN" sz="1400" spc="90" dirty="0" smtClean="0">
                <a:solidFill>
                  <a:srgbClr val="005000"/>
                </a:solidFill>
                <a:latin typeface="微软雅黑" panose="020B0503020204020204" pitchFamily="34" charset="-122"/>
                <a:ea typeface="微软雅黑" panose="020B0503020204020204" pitchFamily="34" charset="-122"/>
              </a:rPr>
              <a:t>Hive</a:t>
            </a:r>
            <a:r>
              <a:rPr lang="zh-CN" altLang="en-US" sz="1400" spc="90" dirty="0" smtClean="0">
                <a:solidFill>
                  <a:srgbClr val="005000"/>
                </a:solidFill>
                <a:latin typeface="微软雅黑" panose="020B0503020204020204" pitchFamily="34" charset="-122"/>
                <a:ea typeface="微软雅黑" panose="020B0503020204020204" pitchFamily="34" charset="-122"/>
              </a:rPr>
              <a:t>提供访问</a:t>
            </a:r>
            <a:r>
              <a:rPr lang="en-US" altLang="zh-CN" sz="1400" spc="90" dirty="0" smtClean="0">
                <a:solidFill>
                  <a:srgbClr val="005000"/>
                </a:solidFill>
                <a:latin typeface="微软雅黑" panose="020B0503020204020204" pitchFamily="34" charset="-122"/>
                <a:ea typeface="微软雅黑" panose="020B0503020204020204" pitchFamily="34" charset="-122"/>
              </a:rPr>
              <a:t>APIs</a:t>
            </a:r>
          </a:p>
        </p:txBody>
      </p:sp>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Spring Data</a:t>
                </a:r>
                <a:r>
                  <a:rPr lang="zh-CN" altLang="en-US" sz="2000" spc="90" dirty="0" smtClean="0">
                    <a:solidFill>
                      <a:srgbClr val="005000"/>
                    </a:solidFill>
                    <a:latin typeface="微软雅黑" panose="020B0503020204020204" pitchFamily="34" charset="-122"/>
                    <a:ea typeface="微软雅黑" panose="020B0503020204020204" pitchFamily="34" charset="-122"/>
                  </a:rPr>
                  <a:t>主要模块</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Tree>
    <p:extLst>
      <p:ext uri="{BB962C8B-B14F-4D97-AF65-F5344CB8AC3E}">
        <p14:creationId xmlns:p14="http://schemas.microsoft.com/office/powerpoint/2010/main" val="22277576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Spring Data</a:t>
                </a:r>
                <a:r>
                  <a:rPr lang="zh-CN" altLang="en-US" sz="2000" spc="90" dirty="0" smtClean="0">
                    <a:solidFill>
                      <a:srgbClr val="005000"/>
                    </a:solidFill>
                    <a:latin typeface="微软雅黑" panose="020B0503020204020204" pitchFamily="34" charset="-122"/>
                    <a:ea typeface="微软雅黑" panose="020B0503020204020204" pitchFamily="34" charset="-122"/>
                  </a:rPr>
                  <a:t> </a:t>
                </a:r>
                <a:r>
                  <a:rPr lang="en-US" altLang="zh-CN" sz="2000" spc="90" dirty="0" smtClean="0">
                    <a:solidFill>
                      <a:srgbClr val="005000"/>
                    </a:solidFill>
                    <a:latin typeface="微软雅黑" panose="020B0503020204020204" pitchFamily="34" charset="-122"/>
                    <a:ea typeface="微软雅黑" panose="020B0503020204020204" pitchFamily="34" charset="-122"/>
                  </a:rPr>
                  <a:t>JPA</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pic>
        <p:nvPicPr>
          <p:cNvPr id="2" name="图片 1"/>
          <p:cNvPicPr>
            <a:picLocks noChangeAspect="1"/>
          </p:cNvPicPr>
          <p:nvPr/>
        </p:nvPicPr>
        <p:blipFill>
          <a:blip r:embed="rId4"/>
          <a:stretch>
            <a:fillRect/>
          </a:stretch>
        </p:blipFill>
        <p:spPr>
          <a:xfrm>
            <a:off x="2368414" y="3886548"/>
            <a:ext cx="2880320" cy="742519"/>
          </a:xfrm>
          <a:prstGeom prst="rect">
            <a:avLst/>
          </a:prstGeom>
        </p:spPr>
      </p:pic>
      <p:sp>
        <p:nvSpPr>
          <p:cNvPr id="10" name="文本框 9"/>
          <p:cNvSpPr txBox="1"/>
          <p:nvPr/>
        </p:nvSpPr>
        <p:spPr>
          <a:xfrm>
            <a:off x="807715" y="1059582"/>
            <a:ext cx="7007772" cy="52322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zh-CN" altLang="en-US" sz="1400" spc="90" dirty="0">
                <a:solidFill>
                  <a:srgbClr val="005000"/>
                </a:solidFill>
                <a:latin typeface="微软雅黑" panose="020B0503020204020204" pitchFamily="34" charset="-122"/>
                <a:ea typeface="微软雅黑" panose="020B0503020204020204" pitchFamily="34" charset="-122"/>
              </a:rPr>
              <a:t>使用</a:t>
            </a:r>
            <a:r>
              <a:rPr lang="en-US" altLang="zh-CN" sz="1400" spc="90" dirty="0" smtClean="0">
                <a:solidFill>
                  <a:srgbClr val="005000"/>
                </a:solidFill>
                <a:latin typeface="微软雅黑" panose="020B0503020204020204" pitchFamily="34" charset="-122"/>
                <a:ea typeface="微软雅黑" panose="020B0503020204020204" pitchFamily="34" charset="-122"/>
              </a:rPr>
              <a:t>Spring Data JPA</a:t>
            </a:r>
          </a:p>
        </p:txBody>
      </p:sp>
      <p:pic>
        <p:nvPicPr>
          <p:cNvPr id="4" name="图片 3"/>
          <p:cNvPicPr>
            <a:picLocks noChangeAspect="1"/>
          </p:cNvPicPr>
          <p:nvPr/>
        </p:nvPicPr>
        <p:blipFill>
          <a:blip r:embed="rId5"/>
          <a:stretch>
            <a:fillRect/>
          </a:stretch>
        </p:blipFill>
        <p:spPr>
          <a:xfrm>
            <a:off x="1392206" y="1928203"/>
            <a:ext cx="2838947" cy="901080"/>
          </a:xfrm>
          <a:prstGeom prst="rect">
            <a:avLst/>
          </a:prstGeom>
        </p:spPr>
      </p:pic>
      <p:sp>
        <p:nvSpPr>
          <p:cNvPr id="12" name="文本框 11"/>
          <p:cNvSpPr txBox="1"/>
          <p:nvPr/>
        </p:nvSpPr>
        <p:spPr>
          <a:xfrm>
            <a:off x="1043608" y="1516190"/>
            <a:ext cx="7007772" cy="405945"/>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en-US" altLang="zh-CN" sz="1200" spc="90" dirty="0" smtClean="0">
                <a:solidFill>
                  <a:srgbClr val="005000"/>
                </a:solidFill>
                <a:latin typeface="微软雅黑" panose="020B0503020204020204" pitchFamily="34" charset="-122"/>
                <a:ea typeface="微软雅黑" panose="020B0503020204020204" pitchFamily="34" charset="-122"/>
              </a:rPr>
              <a:t>Maven</a:t>
            </a:r>
            <a:r>
              <a:rPr lang="zh-CN" altLang="en-US" sz="1200" spc="90" dirty="0" smtClean="0">
                <a:solidFill>
                  <a:srgbClr val="005000"/>
                </a:solidFill>
                <a:latin typeface="微软雅黑" panose="020B0503020204020204" pitchFamily="34" charset="-122"/>
                <a:ea typeface="微软雅黑" panose="020B0503020204020204" pitchFamily="34" charset="-122"/>
              </a:rPr>
              <a:t>依赖</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043608" y="2979400"/>
            <a:ext cx="7007772" cy="461665"/>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zh-CN" altLang="en-US" sz="1200" spc="90" dirty="0" smtClean="0">
                <a:solidFill>
                  <a:srgbClr val="005000"/>
                </a:solidFill>
                <a:latin typeface="微软雅黑" panose="020B0503020204020204" pitchFamily="34" charset="-122"/>
                <a:ea typeface="微软雅黑" panose="020B0503020204020204" pitchFamily="34" charset="-122"/>
              </a:rPr>
              <a:t>自定义的</a:t>
            </a:r>
            <a:r>
              <a:rPr lang="en-US" altLang="zh-CN" sz="1200" spc="90" dirty="0" smtClean="0">
                <a:solidFill>
                  <a:srgbClr val="005000"/>
                </a:solidFill>
                <a:latin typeface="微软雅黑" panose="020B0503020204020204" pitchFamily="34" charset="-122"/>
                <a:ea typeface="微软雅黑" panose="020B0503020204020204" pitchFamily="34" charset="-122"/>
              </a:rPr>
              <a:t>Repository</a:t>
            </a:r>
            <a:r>
              <a:rPr lang="zh-CN" altLang="en-US" sz="1200" spc="90" dirty="0" smtClean="0">
                <a:solidFill>
                  <a:srgbClr val="005000"/>
                </a:solidFill>
                <a:latin typeface="微软雅黑" panose="020B0503020204020204" pitchFamily="34" charset="-122"/>
                <a:ea typeface="微软雅黑" panose="020B0503020204020204" pitchFamily="34" charset="-122"/>
              </a:rPr>
              <a:t>接口</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5345526" y="1948205"/>
            <a:ext cx="3672408" cy="3062140"/>
          </a:xfrm>
          <a:prstGeom prst="rect">
            <a:avLst/>
          </a:prstGeom>
        </p:spPr>
      </p:pic>
      <p:pic>
        <p:nvPicPr>
          <p:cNvPr id="6" name="图片 5"/>
          <p:cNvPicPr>
            <a:picLocks noChangeAspect="1"/>
          </p:cNvPicPr>
          <p:nvPr/>
        </p:nvPicPr>
        <p:blipFill>
          <a:blip r:embed="rId7"/>
          <a:stretch>
            <a:fillRect/>
          </a:stretch>
        </p:blipFill>
        <p:spPr>
          <a:xfrm>
            <a:off x="1401860" y="3388816"/>
            <a:ext cx="3846874" cy="497732"/>
          </a:xfrm>
          <a:prstGeom prst="rect">
            <a:avLst/>
          </a:prstGeom>
        </p:spPr>
      </p:pic>
    </p:spTree>
    <p:extLst>
      <p:ext uri="{BB962C8B-B14F-4D97-AF65-F5344CB8AC3E}">
        <p14:creationId xmlns:p14="http://schemas.microsoft.com/office/powerpoint/2010/main" val="29430758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Spring Data</a:t>
                </a:r>
                <a:r>
                  <a:rPr lang="zh-CN" altLang="en-US" sz="2000" spc="90" dirty="0" smtClean="0">
                    <a:solidFill>
                      <a:srgbClr val="005000"/>
                    </a:solidFill>
                    <a:latin typeface="微软雅黑" panose="020B0503020204020204" pitchFamily="34" charset="-122"/>
                    <a:ea typeface="微软雅黑" panose="020B0503020204020204" pitchFamily="34" charset="-122"/>
                  </a:rPr>
                  <a:t> </a:t>
                </a:r>
                <a:r>
                  <a:rPr lang="en-US" altLang="zh-CN" sz="2000" spc="90" dirty="0" smtClean="0">
                    <a:solidFill>
                      <a:srgbClr val="005000"/>
                    </a:solidFill>
                    <a:latin typeface="微软雅黑" panose="020B0503020204020204" pitchFamily="34" charset="-122"/>
                    <a:ea typeface="微软雅黑" panose="020B0503020204020204" pitchFamily="34" charset="-122"/>
                  </a:rPr>
                  <a:t>JPA</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
        <p:nvSpPr>
          <p:cNvPr id="10" name="文本框 9"/>
          <p:cNvSpPr txBox="1"/>
          <p:nvPr/>
        </p:nvSpPr>
        <p:spPr>
          <a:xfrm>
            <a:off x="807715" y="1059582"/>
            <a:ext cx="7007772" cy="4154984"/>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查询</a:t>
            </a:r>
            <a:r>
              <a:rPr lang="zh-CN" altLang="en-US" sz="1400" spc="90" dirty="0" smtClean="0">
                <a:solidFill>
                  <a:srgbClr val="005000"/>
                </a:solidFill>
                <a:latin typeface="微软雅黑" panose="020B0503020204020204" pitchFamily="34" charset="-122"/>
                <a:ea typeface="微软雅黑" panose="020B0503020204020204" pitchFamily="34" charset="-122"/>
              </a:rPr>
              <a:t>功能的支持</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smtClean="0">
                <a:solidFill>
                  <a:srgbClr val="005000"/>
                </a:solidFill>
                <a:latin typeface="微软雅黑" panose="020B0503020204020204" pitchFamily="34" charset="-122"/>
                <a:ea typeface="微软雅黑" panose="020B0503020204020204" pitchFamily="34" charset="-122"/>
              </a:rPr>
              <a:t>@</a:t>
            </a:r>
            <a:r>
              <a:rPr lang="en-US" altLang="zh-CN" sz="1200" spc="90" dirty="0" err="1" smtClean="0">
                <a:solidFill>
                  <a:srgbClr val="005000"/>
                </a:solidFill>
                <a:latin typeface="微软雅黑" panose="020B0503020204020204" pitchFamily="34" charset="-122"/>
                <a:ea typeface="微软雅黑" panose="020B0503020204020204" pitchFamily="34" charset="-122"/>
              </a:rPr>
              <a:t>NamedQuery</a:t>
            </a:r>
            <a:r>
              <a:rPr lang="en-US" altLang="zh-CN" sz="1200" spc="90" dirty="0" smtClean="0">
                <a:solidFill>
                  <a:srgbClr val="005000"/>
                </a:solidFill>
                <a:latin typeface="微软雅黑" panose="020B0503020204020204" pitchFamily="34" charset="-122"/>
                <a:ea typeface="微软雅黑" panose="020B0503020204020204" pitchFamily="34" charset="-122"/>
              </a:rPr>
              <a:t> – </a:t>
            </a:r>
            <a:r>
              <a:rPr lang="zh-CN" altLang="en-US" sz="1200" spc="90" dirty="0" smtClean="0">
                <a:solidFill>
                  <a:srgbClr val="005000"/>
                </a:solidFill>
                <a:latin typeface="微软雅黑" panose="020B0503020204020204" pitchFamily="34" charset="-122"/>
                <a:ea typeface="微软雅黑" panose="020B0503020204020204" pitchFamily="34" charset="-122"/>
              </a:rPr>
              <a:t>命名查询，</a:t>
            </a:r>
            <a:r>
              <a:rPr lang="en-US" altLang="zh-CN" sz="1200" spc="90" dirty="0" smtClean="0">
                <a:solidFill>
                  <a:srgbClr val="005000"/>
                </a:solidFill>
                <a:latin typeface="微软雅黑" panose="020B0503020204020204" pitchFamily="34" charset="-122"/>
                <a:ea typeface="微软雅黑" panose="020B0503020204020204" pitchFamily="34" charset="-122"/>
              </a:rPr>
              <a:t>JPA</a:t>
            </a:r>
            <a:r>
              <a:rPr lang="zh-CN" altLang="en-US" sz="1200" spc="90" dirty="0" smtClean="0">
                <a:solidFill>
                  <a:srgbClr val="005000"/>
                </a:solidFill>
                <a:latin typeface="微软雅黑" panose="020B0503020204020204" pitchFamily="34" charset="-122"/>
                <a:ea typeface="微软雅黑" panose="020B0503020204020204" pitchFamily="34" charset="-122"/>
              </a:rPr>
              <a:t>规范的内容</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smtClean="0">
                <a:solidFill>
                  <a:srgbClr val="005000"/>
                </a:solidFill>
                <a:latin typeface="微软雅黑" panose="020B0503020204020204" pitchFamily="34" charset="-122"/>
                <a:ea typeface="微软雅黑" panose="020B0503020204020204" pitchFamily="34" charset="-122"/>
              </a:rPr>
              <a:t>@Query – </a:t>
            </a:r>
            <a:r>
              <a:rPr lang="zh-CN" altLang="en-US" sz="1200" spc="90" dirty="0" smtClean="0">
                <a:solidFill>
                  <a:srgbClr val="005000"/>
                </a:solidFill>
                <a:latin typeface="微软雅黑" panose="020B0503020204020204" pitchFamily="34" charset="-122"/>
                <a:ea typeface="微软雅黑" panose="020B0503020204020204" pitchFamily="34" charset="-122"/>
              </a:rPr>
              <a:t>自定义</a:t>
            </a:r>
            <a:r>
              <a:rPr lang="en-US" altLang="zh-CN" sz="1200" spc="90" dirty="0" smtClean="0">
                <a:solidFill>
                  <a:srgbClr val="005000"/>
                </a:solidFill>
                <a:latin typeface="微软雅黑" panose="020B0503020204020204" pitchFamily="34" charset="-122"/>
                <a:ea typeface="微软雅黑" panose="020B0503020204020204" pitchFamily="34" charset="-122"/>
              </a:rPr>
              <a:t>JPQL</a:t>
            </a:r>
            <a:r>
              <a:rPr lang="zh-CN" altLang="en-US" sz="1200" spc="90" dirty="0" smtClean="0">
                <a:solidFill>
                  <a:srgbClr val="005000"/>
                </a:solidFill>
                <a:latin typeface="微软雅黑" panose="020B0503020204020204" pitchFamily="34" charset="-122"/>
                <a:ea typeface="微软雅黑" panose="020B0503020204020204" pitchFamily="34" charset="-122"/>
              </a:rPr>
              <a:t>查询</a:t>
            </a:r>
            <a:r>
              <a:rPr lang="en-US" altLang="zh-CN" sz="1200" spc="90" dirty="0" smtClean="0">
                <a:solidFill>
                  <a:srgbClr val="005000"/>
                </a:solidFill>
                <a:latin typeface="微软雅黑" panose="020B0503020204020204" pitchFamily="34" charset="-122"/>
                <a:ea typeface="微软雅黑" panose="020B0503020204020204" pitchFamily="34" charset="-122"/>
              </a:rPr>
              <a:t>(</a:t>
            </a:r>
            <a:r>
              <a:rPr lang="zh-CN" altLang="en-US" sz="1200" spc="90" dirty="0" smtClean="0">
                <a:solidFill>
                  <a:srgbClr val="005000"/>
                </a:solidFill>
                <a:latin typeface="微软雅黑" panose="020B0503020204020204" pitchFamily="34" charset="-122"/>
                <a:ea typeface="微软雅黑" panose="020B0503020204020204" pitchFamily="34" charset="-122"/>
              </a:rPr>
              <a:t>也支持</a:t>
            </a:r>
            <a:r>
              <a:rPr lang="en-US" altLang="zh-CN" sz="1200" spc="90" dirty="0" smtClean="0">
                <a:solidFill>
                  <a:srgbClr val="005000"/>
                </a:solidFill>
                <a:latin typeface="微软雅黑" panose="020B0503020204020204" pitchFamily="34" charset="-122"/>
                <a:ea typeface="微软雅黑" panose="020B0503020204020204" pitchFamily="34" charset="-122"/>
              </a:rPr>
              <a:t>native </a:t>
            </a:r>
            <a:r>
              <a:rPr lang="en-US" altLang="zh-CN" sz="1200" spc="90" dirty="0" err="1" smtClean="0">
                <a:solidFill>
                  <a:srgbClr val="005000"/>
                </a:solidFill>
                <a:latin typeface="微软雅黑" panose="020B0503020204020204" pitchFamily="34" charset="-122"/>
                <a:ea typeface="微软雅黑" panose="020B0503020204020204" pitchFamily="34" charset="-122"/>
              </a:rPr>
              <a:t>sql</a:t>
            </a:r>
            <a:r>
              <a:rPr lang="en-US" altLang="zh-CN" sz="1200" spc="90" dirty="0" smtClean="0">
                <a:solidFill>
                  <a:srgbClr val="005000"/>
                </a:solidFill>
                <a:latin typeface="微软雅黑" panose="020B0503020204020204" pitchFamily="34" charset="-122"/>
                <a:ea typeface="微软雅黑" panose="020B0503020204020204" pitchFamily="34" charset="-122"/>
              </a:rPr>
              <a:t>)</a:t>
            </a:r>
            <a:r>
              <a:rPr lang="zh-CN" altLang="en-US" sz="1200" spc="90" dirty="0" smtClean="0">
                <a:solidFill>
                  <a:srgbClr val="005000"/>
                </a:solidFill>
                <a:latin typeface="微软雅黑" panose="020B0503020204020204" pitchFamily="34" charset="-122"/>
                <a:ea typeface="微软雅黑" panose="020B0503020204020204" pitchFamily="34" charset="-122"/>
              </a:rPr>
              <a:t>，</a:t>
            </a:r>
            <a:r>
              <a:rPr lang="en-US" altLang="zh-CN" sz="1200" spc="90" dirty="0" smtClean="0">
                <a:solidFill>
                  <a:srgbClr val="005000"/>
                </a:solidFill>
                <a:latin typeface="微软雅黑" panose="020B0503020204020204" pitchFamily="34" charset="-122"/>
                <a:ea typeface="微软雅黑" panose="020B0503020204020204" pitchFamily="34" charset="-122"/>
              </a:rPr>
              <a:t>Spring Data</a:t>
            </a:r>
            <a:r>
              <a:rPr lang="zh-CN" altLang="en-US" sz="1200" spc="90" dirty="0" smtClean="0">
                <a:solidFill>
                  <a:srgbClr val="005000"/>
                </a:solidFill>
                <a:latin typeface="微软雅黑" panose="020B0503020204020204" pitchFamily="34" charset="-122"/>
                <a:ea typeface="微软雅黑" panose="020B0503020204020204" pitchFamily="34" charset="-122"/>
              </a:rPr>
              <a:t>的扩展功能</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a:solidFill>
                  <a:srgbClr val="005000"/>
                </a:solidFill>
                <a:latin typeface="微软雅黑" panose="020B0503020204020204" pitchFamily="34" charset="-122"/>
                <a:ea typeface="微软雅黑" panose="020B0503020204020204" pitchFamily="34" charset="-122"/>
              </a:rPr>
              <a:t>Method Name-based Query</a:t>
            </a:r>
            <a:r>
              <a:rPr lang="en-US" altLang="zh-CN" sz="1200" spc="90" dirty="0" smtClean="0">
                <a:solidFill>
                  <a:srgbClr val="005000"/>
                </a:solidFill>
                <a:latin typeface="微软雅黑" panose="020B0503020204020204" pitchFamily="34" charset="-122"/>
                <a:ea typeface="微软雅黑" panose="020B0503020204020204" pitchFamily="34" charset="-122"/>
              </a:rPr>
              <a:t> – </a:t>
            </a:r>
            <a:r>
              <a:rPr lang="zh-CN" altLang="en-US" sz="1200" spc="90" dirty="0" smtClean="0">
                <a:solidFill>
                  <a:srgbClr val="005000"/>
                </a:solidFill>
                <a:latin typeface="微软雅黑" panose="020B0503020204020204" pitchFamily="34" charset="-122"/>
                <a:ea typeface="微软雅黑" panose="020B0503020204020204" pitchFamily="34" charset="-122"/>
              </a:rPr>
              <a:t>基于</a:t>
            </a:r>
            <a:r>
              <a:rPr lang="zh-CN" altLang="en-US" sz="1200" spc="90" dirty="0">
                <a:solidFill>
                  <a:srgbClr val="005000"/>
                </a:solidFill>
                <a:latin typeface="微软雅黑" panose="020B0503020204020204" pitchFamily="34" charset="-122"/>
                <a:ea typeface="微软雅黑" panose="020B0503020204020204" pitchFamily="34" charset="-122"/>
              </a:rPr>
              <a:t>方法名的查询</a:t>
            </a:r>
            <a:r>
              <a:rPr lang="zh-CN" altLang="en-US" sz="1200" spc="90" dirty="0" smtClean="0">
                <a:solidFill>
                  <a:srgbClr val="005000"/>
                </a:solidFill>
                <a:latin typeface="微软雅黑" panose="020B0503020204020204" pitchFamily="34" charset="-122"/>
                <a:ea typeface="微软雅黑" panose="020B0503020204020204" pitchFamily="34" charset="-122"/>
              </a:rPr>
              <a:t>，</a:t>
            </a:r>
            <a:r>
              <a:rPr lang="en-US" altLang="zh-CN" sz="1200" spc="90" dirty="0" smtClean="0">
                <a:solidFill>
                  <a:srgbClr val="005000"/>
                </a:solidFill>
                <a:latin typeface="微软雅黑" panose="020B0503020204020204" pitchFamily="34" charset="-122"/>
                <a:ea typeface="微软雅黑" panose="020B0503020204020204" pitchFamily="34" charset="-122"/>
              </a:rPr>
              <a:t>Spring Data</a:t>
            </a:r>
            <a:r>
              <a:rPr lang="zh-CN" altLang="en-US" sz="1200" spc="90" dirty="0" smtClean="0">
                <a:solidFill>
                  <a:srgbClr val="005000"/>
                </a:solidFill>
                <a:latin typeface="微软雅黑" panose="020B0503020204020204" pitchFamily="34" charset="-122"/>
                <a:ea typeface="微软雅黑" panose="020B0503020204020204" pitchFamily="34" charset="-122"/>
              </a:rPr>
              <a:t>的扩展功能</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285750" lvl="1" indent="-285750" algn="just"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查询方式的使用优先级</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742950" lvl="2" indent="-285750" algn="just" defTabSz="685800">
              <a:lnSpc>
                <a:spcPct val="200000"/>
              </a:lnSpc>
              <a:buFont typeface="Arial" panose="020B0604020202020204" pitchFamily="34" charset="0"/>
              <a:buChar char="•"/>
            </a:pPr>
            <a:r>
              <a:rPr lang="zh-CN" altLang="en-US" sz="1200" spc="90" dirty="0" smtClean="0">
                <a:solidFill>
                  <a:srgbClr val="005000"/>
                </a:solidFill>
                <a:latin typeface="微软雅黑" panose="020B0503020204020204" pitchFamily="34" charset="-122"/>
                <a:ea typeface="微软雅黑" panose="020B0503020204020204" pitchFamily="34" charset="-122"/>
              </a:rPr>
              <a:t>如果同一个方法同时出现了多个上述功能的支持，</a:t>
            </a:r>
            <a:r>
              <a:rPr lang="en-US" altLang="zh-CN" sz="1200" spc="90" dirty="0" smtClean="0">
                <a:solidFill>
                  <a:srgbClr val="005000"/>
                </a:solidFill>
                <a:latin typeface="微软雅黑" panose="020B0503020204020204" pitchFamily="34" charset="-122"/>
                <a:ea typeface="微软雅黑" panose="020B0503020204020204" pitchFamily="34" charset="-122"/>
              </a:rPr>
              <a:t>Spring Data</a:t>
            </a:r>
            <a:r>
              <a:rPr lang="zh-CN" altLang="en-US" sz="1200" spc="90" dirty="0" smtClean="0">
                <a:solidFill>
                  <a:srgbClr val="005000"/>
                </a:solidFill>
                <a:latin typeface="微软雅黑" panose="020B0503020204020204" pitchFamily="34" charset="-122"/>
                <a:ea typeface="微软雅黑" panose="020B0503020204020204" pitchFamily="34" charset="-122"/>
              </a:rPr>
              <a:t>则根据以下</a:t>
            </a:r>
            <a:r>
              <a:rPr lang="zh-CN" altLang="en-US" sz="1200" spc="90" dirty="0">
                <a:solidFill>
                  <a:srgbClr val="005000"/>
                </a:solidFill>
                <a:latin typeface="微软雅黑" panose="020B0503020204020204" pitchFamily="34" charset="-122"/>
                <a:ea typeface="微软雅黑" panose="020B0503020204020204" pitchFamily="34" charset="-122"/>
              </a:rPr>
              <a:t>情况</a:t>
            </a:r>
            <a:r>
              <a:rPr lang="zh-CN" altLang="en-US" sz="1200" spc="90" dirty="0" smtClean="0">
                <a:solidFill>
                  <a:srgbClr val="005000"/>
                </a:solidFill>
                <a:latin typeface="微软雅黑" panose="020B0503020204020204" pitchFamily="34" charset="-122"/>
                <a:ea typeface="微软雅黑" panose="020B0503020204020204" pitchFamily="34" charset="-122"/>
              </a:rPr>
              <a:t>决定最终执行方式：</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1200150" lvl="3" indent="-285750" algn="just" defTabSz="685800">
              <a:lnSpc>
                <a:spcPct val="200000"/>
              </a:lnSpc>
              <a:buFont typeface="Arial" panose="020B0604020202020204" pitchFamily="34" charset="0"/>
              <a:buChar char="•"/>
            </a:pP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1</a:t>
            </a:r>
            <a:r>
              <a:rPr lang="zh-CN" altLang="en-US" sz="1000" spc="90" dirty="0" smtClean="0">
                <a:solidFill>
                  <a:srgbClr val="005000"/>
                </a:solidFill>
                <a:latin typeface="微软雅黑" panose="020B0503020204020204" pitchFamily="34" charset="-122"/>
                <a:ea typeface="微软雅黑" panose="020B0503020204020204" pitchFamily="34" charset="-122"/>
              </a:rPr>
              <a:t>）默认情况下，</a:t>
            </a:r>
            <a:r>
              <a:rPr lang="en-US" altLang="zh-CN" sz="1000" spc="90" dirty="0" smtClean="0">
                <a:solidFill>
                  <a:srgbClr val="005000"/>
                </a:solidFill>
                <a:latin typeface="微软雅黑" panose="020B0503020204020204" pitchFamily="34" charset="-122"/>
                <a:ea typeface="微软雅黑" panose="020B0503020204020204" pitchFamily="34" charset="-122"/>
              </a:rPr>
              <a:t>Spring Data</a:t>
            </a:r>
            <a:r>
              <a:rPr lang="zh-CN" altLang="en-US" sz="1000" spc="90" dirty="0" smtClean="0">
                <a:solidFill>
                  <a:srgbClr val="005000"/>
                </a:solidFill>
                <a:latin typeface="微软雅黑" panose="020B0503020204020204" pitchFamily="34" charset="-122"/>
                <a:ea typeface="微软雅黑" panose="020B0503020204020204" pitchFamily="34" charset="-122"/>
              </a:rPr>
              <a:t>先使用</a:t>
            </a:r>
            <a:r>
              <a:rPr lang="en-US" altLang="zh-CN" sz="1000" spc="90" dirty="0" smtClean="0">
                <a:solidFill>
                  <a:srgbClr val="005000"/>
                </a:solidFill>
                <a:latin typeface="微软雅黑" panose="020B0503020204020204" pitchFamily="34" charset="-122"/>
                <a:ea typeface="微软雅黑" panose="020B0503020204020204" pitchFamily="34" charset="-122"/>
              </a:rPr>
              <a:t>@Query(</a:t>
            </a:r>
            <a:r>
              <a:rPr lang="zh-CN" altLang="en-US" sz="1000" spc="90" dirty="0" smtClean="0">
                <a:solidFill>
                  <a:srgbClr val="005000"/>
                </a:solidFill>
                <a:latin typeface="微软雅黑" panose="020B0503020204020204" pitchFamily="34" charset="-122"/>
                <a:ea typeface="微软雅黑" panose="020B0503020204020204" pitchFamily="34" charset="-122"/>
              </a:rPr>
              <a:t>如果有</a:t>
            </a:r>
            <a:r>
              <a:rPr lang="en-US" altLang="zh-CN" sz="1000" spc="90" dirty="0" smtClean="0">
                <a:solidFill>
                  <a:srgbClr val="005000"/>
                </a:solidFill>
                <a:latin typeface="微软雅黑" panose="020B0503020204020204" pitchFamily="34" charset="-122"/>
                <a:ea typeface="微软雅黑" panose="020B0503020204020204" pitchFamily="34" charset="-122"/>
              </a:rPr>
              <a:t>)</a:t>
            </a:r>
            <a:r>
              <a:rPr lang="zh-CN" altLang="en-US" sz="1000" spc="90" dirty="0" smtClean="0">
                <a:solidFill>
                  <a:srgbClr val="005000"/>
                </a:solidFill>
                <a:latin typeface="微软雅黑" panose="020B0503020204020204" pitchFamily="34" charset="-122"/>
                <a:ea typeface="微软雅黑" panose="020B0503020204020204" pitchFamily="34" charset="-122"/>
              </a:rPr>
              <a:t>，其次使用</a:t>
            </a:r>
            <a:r>
              <a:rPr lang="en-US" altLang="zh-CN"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err="1" smtClean="0">
                <a:solidFill>
                  <a:srgbClr val="005000"/>
                </a:solidFill>
                <a:latin typeface="微软雅黑" panose="020B0503020204020204" pitchFamily="34" charset="-122"/>
                <a:ea typeface="微软雅黑" panose="020B0503020204020204" pitchFamily="34" charset="-122"/>
              </a:rPr>
              <a:t>NamedQuery</a:t>
            </a:r>
            <a:r>
              <a:rPr lang="zh-CN" altLang="en-US" sz="1000" spc="90" dirty="0" smtClean="0">
                <a:solidFill>
                  <a:srgbClr val="005000"/>
                </a:solidFill>
                <a:latin typeface="微软雅黑" panose="020B0503020204020204" pitchFamily="34" charset="-122"/>
                <a:ea typeface="微软雅黑" panose="020B0503020204020204" pitchFamily="34" charset="-122"/>
              </a:rPr>
              <a:t>（如果有），最后使用</a:t>
            </a:r>
            <a:r>
              <a:rPr lang="zh-CN" altLang="en-US" sz="1000" spc="90" dirty="0">
                <a:solidFill>
                  <a:srgbClr val="005000"/>
                </a:solidFill>
                <a:latin typeface="微软雅黑" panose="020B0503020204020204" pitchFamily="34" charset="-122"/>
                <a:ea typeface="微软雅黑" panose="020B0503020204020204" pitchFamily="34" charset="-122"/>
              </a:rPr>
              <a:t>基于方法名的查询</a:t>
            </a:r>
            <a:r>
              <a:rPr lang="zh-CN" altLang="en-US" sz="1000" spc="90" dirty="0" smtClean="0">
                <a:solidFill>
                  <a:srgbClr val="005000"/>
                </a:solidFill>
                <a:latin typeface="微软雅黑" panose="020B0503020204020204" pitchFamily="34" charset="-122"/>
                <a:ea typeface="微软雅黑" panose="020B0503020204020204" pitchFamily="34" charset="-122"/>
              </a:rPr>
              <a:t>（如果符合规则），否则报错。</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a:p>
            <a:pPr marL="1200150" lvl="3" indent="-285750" algn="just" defTabSz="685800">
              <a:lnSpc>
                <a:spcPct val="200000"/>
              </a:lnSpc>
              <a:buFont typeface="Arial" panose="020B0604020202020204" pitchFamily="34" charset="0"/>
              <a:buChar char="•"/>
            </a:pP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2</a:t>
            </a:r>
            <a:r>
              <a:rPr lang="zh-CN" altLang="en-US" sz="1000" spc="90" dirty="0" smtClean="0">
                <a:solidFill>
                  <a:srgbClr val="005000"/>
                </a:solidFill>
                <a:latin typeface="微软雅黑" panose="020B0503020204020204" pitchFamily="34" charset="-122"/>
                <a:ea typeface="微软雅黑" panose="020B0503020204020204" pitchFamily="34" charset="-122"/>
              </a:rPr>
              <a:t>）可以通过修改</a:t>
            </a:r>
            <a:r>
              <a:rPr lang="en-US" altLang="zh-CN" sz="1000" spc="90" dirty="0" err="1" smtClean="0">
                <a:solidFill>
                  <a:srgbClr val="005000"/>
                </a:solidFill>
                <a:latin typeface="微软雅黑" panose="020B0503020204020204" pitchFamily="34" charset="-122"/>
                <a:ea typeface="微软雅黑" panose="020B0503020204020204" pitchFamily="34" charset="-122"/>
              </a:rPr>
              <a:t>RepositoryConfiguration</a:t>
            </a:r>
            <a:r>
              <a:rPr lang="zh-CN" altLang="en-US" sz="1000" spc="90" dirty="0" smtClean="0">
                <a:solidFill>
                  <a:srgbClr val="005000"/>
                </a:solidFill>
                <a:latin typeface="微软雅黑" panose="020B0503020204020204" pitchFamily="34" charset="-122"/>
                <a:ea typeface="微软雅黑" panose="020B0503020204020204" pitchFamily="34" charset="-122"/>
              </a:rPr>
              <a:t>改变默认规则</a:t>
            </a:r>
            <a:endParaRPr lang="en-US" altLang="zh-CN" sz="1000" spc="90" dirty="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endParaRPr lang="en-US" altLang="zh-CN" sz="1200" spc="90" dirty="0" smtClean="0">
              <a:solidFill>
                <a:srgbClr val="005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16979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Spring Data</a:t>
                </a:r>
                <a:r>
                  <a:rPr lang="zh-CN" altLang="en-US" sz="2000" spc="90" dirty="0" smtClean="0">
                    <a:solidFill>
                      <a:srgbClr val="005000"/>
                    </a:solidFill>
                    <a:latin typeface="微软雅黑" panose="020B0503020204020204" pitchFamily="34" charset="-122"/>
                    <a:ea typeface="微软雅黑" panose="020B0503020204020204" pitchFamily="34" charset="-122"/>
                  </a:rPr>
                  <a:t> </a:t>
                </a:r>
                <a:r>
                  <a:rPr lang="en-US" altLang="zh-CN" sz="2000" spc="90" dirty="0" smtClean="0">
                    <a:solidFill>
                      <a:srgbClr val="005000"/>
                    </a:solidFill>
                    <a:latin typeface="微软雅黑" panose="020B0503020204020204" pitchFamily="34" charset="-122"/>
                    <a:ea typeface="微软雅黑" panose="020B0503020204020204" pitchFamily="34" charset="-122"/>
                  </a:rPr>
                  <a:t>JPA</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
        <p:nvSpPr>
          <p:cNvPr id="10" name="文本框 9"/>
          <p:cNvSpPr txBox="1"/>
          <p:nvPr/>
        </p:nvSpPr>
        <p:spPr>
          <a:xfrm>
            <a:off x="807715" y="1059582"/>
            <a:ext cx="7007772" cy="1877437"/>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Method Name-based Query - </a:t>
            </a:r>
            <a:r>
              <a:rPr lang="zh-CN" altLang="en-US" sz="1400" spc="90" dirty="0" smtClean="0">
                <a:solidFill>
                  <a:srgbClr val="005000"/>
                </a:solidFill>
                <a:latin typeface="微软雅黑" panose="020B0503020204020204" pitchFamily="34" charset="-122"/>
                <a:ea typeface="微软雅黑" panose="020B0503020204020204" pitchFamily="34" charset="-122"/>
              </a:rPr>
              <a:t>基于</a:t>
            </a:r>
            <a:r>
              <a:rPr lang="zh-CN" altLang="en-US" sz="1400" spc="90" dirty="0" smtClean="0">
                <a:solidFill>
                  <a:srgbClr val="005000"/>
                </a:solidFill>
                <a:latin typeface="微软雅黑" panose="020B0503020204020204" pitchFamily="34" charset="-122"/>
                <a:ea typeface="微软雅黑" panose="020B0503020204020204" pitchFamily="34" charset="-122"/>
              </a:rPr>
              <a:t>方法名的查询</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smtClean="0">
                <a:solidFill>
                  <a:srgbClr val="005000"/>
                </a:solidFill>
                <a:latin typeface="微软雅黑" panose="020B0503020204020204" pitchFamily="34" charset="-122"/>
                <a:ea typeface="微软雅黑" panose="020B0503020204020204" pitchFamily="34" charset="-122"/>
              </a:rPr>
              <a:t>Spring Data</a:t>
            </a:r>
            <a:r>
              <a:rPr lang="zh-CN" altLang="en-US" sz="1200" spc="90" dirty="0" smtClean="0">
                <a:solidFill>
                  <a:srgbClr val="005000"/>
                </a:solidFill>
                <a:latin typeface="微软雅黑" panose="020B0503020204020204" pitchFamily="34" charset="-122"/>
                <a:ea typeface="微软雅黑" panose="020B0503020204020204" pitchFamily="34" charset="-122"/>
              </a:rPr>
              <a:t>除了</a:t>
            </a:r>
            <a:r>
              <a:rPr lang="en-US" altLang="zh-CN" sz="1200" spc="90" dirty="0" smtClean="0">
                <a:solidFill>
                  <a:srgbClr val="005000"/>
                </a:solidFill>
                <a:latin typeface="微软雅黑" panose="020B0503020204020204" pitchFamily="34" charset="-122"/>
                <a:ea typeface="微软雅黑" panose="020B0503020204020204" pitchFamily="34" charset="-122"/>
              </a:rPr>
              <a:t>Repository</a:t>
            </a:r>
            <a:r>
              <a:rPr lang="zh-CN" altLang="en-US" sz="1200" spc="90" dirty="0" smtClean="0">
                <a:solidFill>
                  <a:srgbClr val="005000"/>
                </a:solidFill>
                <a:latin typeface="微软雅黑" panose="020B0503020204020204" pitchFamily="34" charset="-122"/>
                <a:ea typeface="微软雅黑" panose="020B0503020204020204" pitchFamily="34" charset="-122"/>
              </a:rPr>
              <a:t>提供的接口外，还可以通过方法名自动识别和处理更多的查询方法。</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lvl="2" defTabSz="685800">
              <a:lnSpc>
                <a:spcPct val="200000"/>
              </a:lnSpc>
            </a:pPr>
            <a:r>
              <a:rPr lang="zh-CN" altLang="en-US" sz="1000" spc="90" dirty="0" smtClean="0">
                <a:solidFill>
                  <a:srgbClr val="005000"/>
                </a:solidFill>
                <a:latin typeface="微软雅黑" panose="020B0503020204020204" pitchFamily="34" charset="-122"/>
                <a:ea typeface="微软雅黑" panose="020B0503020204020204" pitchFamily="34" charset="-122"/>
              </a:rPr>
              <a:t>查询动词</a:t>
            </a:r>
            <a:r>
              <a:rPr lang="en-US" altLang="zh-CN" sz="1000" spc="90" dirty="0">
                <a:solidFill>
                  <a:srgbClr val="005000"/>
                </a:solidFill>
                <a:latin typeface="微软雅黑" panose="020B0503020204020204" pitchFamily="34" charset="-122"/>
                <a:ea typeface="微软雅黑" panose="020B0503020204020204" pitchFamily="34" charset="-122"/>
              </a:rPr>
              <a:t>(</a:t>
            </a:r>
            <a:r>
              <a:rPr lang="en-US" altLang="zh-CN" sz="800" spc="90" dirty="0">
                <a:solidFill>
                  <a:srgbClr val="005000"/>
                </a:solidFill>
                <a:latin typeface="微软雅黑" panose="020B0503020204020204" pitchFamily="34" charset="-122"/>
                <a:ea typeface="微软雅黑" panose="020B0503020204020204" pitchFamily="34" charset="-122"/>
              </a:rPr>
              <a:t>get, read, find, </a:t>
            </a:r>
            <a:r>
              <a:rPr lang="en-US" altLang="zh-CN" sz="800" spc="90" dirty="0" smtClean="0">
                <a:solidFill>
                  <a:srgbClr val="005000"/>
                </a:solidFill>
                <a:latin typeface="微软雅黑" panose="020B0503020204020204" pitchFamily="34" charset="-122"/>
                <a:ea typeface="微软雅黑" panose="020B0503020204020204" pitchFamily="34" charset="-122"/>
              </a:rPr>
              <a:t>count</a:t>
            </a:r>
            <a:r>
              <a:rPr lang="en-US" altLang="zh-CN" sz="1000" spc="90" dirty="0" smtClean="0">
                <a:solidFill>
                  <a:srgbClr val="005000"/>
                </a:solidFill>
                <a:latin typeface="微软雅黑" panose="020B0503020204020204" pitchFamily="34" charset="-122"/>
                <a:ea typeface="微软雅黑" panose="020B0503020204020204" pitchFamily="34" charset="-122"/>
              </a:rPr>
              <a:t>)+Entity</a:t>
            </a:r>
            <a:r>
              <a:rPr lang="zh-CN" altLang="en-US" sz="1000" spc="90" dirty="0" smtClean="0">
                <a:solidFill>
                  <a:srgbClr val="005000"/>
                </a:solidFill>
                <a:latin typeface="微软雅黑" panose="020B0503020204020204" pitchFamily="34" charset="-122"/>
                <a:ea typeface="微软雅黑" panose="020B0503020204020204" pitchFamily="34" charset="-122"/>
              </a:rPr>
              <a:t>对象（可选）</a:t>
            </a:r>
            <a:r>
              <a:rPr lang="en-US" altLang="zh-CN" sz="1000" spc="90" dirty="0" smtClean="0">
                <a:solidFill>
                  <a:srgbClr val="005000"/>
                </a:solidFill>
                <a:latin typeface="微软雅黑" panose="020B0503020204020204" pitchFamily="34" charset="-122"/>
                <a:ea typeface="微软雅黑" panose="020B0503020204020204" pitchFamily="34" charset="-122"/>
              </a:rPr>
              <a:t>+By+</a:t>
            </a:r>
            <a:r>
              <a:rPr lang="zh-CN" altLang="en-US" sz="1000" spc="90" dirty="0" smtClean="0">
                <a:solidFill>
                  <a:srgbClr val="005000"/>
                </a:solidFill>
                <a:latin typeface="微软雅黑" panose="020B0503020204020204" pitchFamily="34" charset="-122"/>
                <a:ea typeface="微软雅黑" panose="020B0503020204020204" pitchFamily="34" charset="-122"/>
              </a:rPr>
              <a:t>条件（</a:t>
            </a:r>
            <a:r>
              <a:rPr lang="en-US" altLang="zh-CN" sz="1000" spc="90" dirty="0" smtClean="0">
                <a:solidFill>
                  <a:srgbClr val="005000"/>
                </a:solidFill>
                <a:latin typeface="微软雅黑" panose="020B0503020204020204" pitchFamily="34" charset="-122"/>
                <a:ea typeface="微软雅黑" panose="020B0503020204020204" pitchFamily="34" charset="-122"/>
              </a:rPr>
              <a:t>Entity Field</a:t>
            </a:r>
            <a:r>
              <a:rPr lang="zh-CN" altLang="en-US" sz="1000" spc="90" dirty="0" smtClean="0">
                <a:solidFill>
                  <a:srgbClr val="005000"/>
                </a:solidFill>
                <a:latin typeface="微软雅黑" panose="020B0503020204020204" pitchFamily="34" charset="-122"/>
                <a:ea typeface="微软雅黑" panose="020B0503020204020204" pitchFamily="34" charset="-122"/>
              </a:rPr>
              <a:t>）</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a:p>
            <a:pPr lvl="2" defTabSz="685800">
              <a:lnSpc>
                <a:spcPct val="200000"/>
              </a:lnSpc>
            </a:pPr>
            <a:r>
              <a:rPr lang="en-US" altLang="zh-CN" sz="1000" spc="90" dirty="0" smtClean="0">
                <a:solidFill>
                  <a:srgbClr val="005000"/>
                </a:solidFill>
                <a:latin typeface="微软雅黑" panose="020B0503020204020204" pitchFamily="34" charset="-122"/>
                <a:ea typeface="微软雅黑" panose="020B0503020204020204" pitchFamily="34" charset="-122"/>
              </a:rPr>
              <a:t>find                                    Customer             By  </a:t>
            </a:r>
            <a:r>
              <a:rPr lang="en-US" altLang="zh-CN" sz="1000" spc="90" dirty="0" err="1" smtClean="0">
                <a:solidFill>
                  <a:srgbClr val="005000"/>
                </a:solidFill>
                <a:latin typeface="微软雅黑" panose="020B0503020204020204" pitchFamily="34" charset="-122"/>
                <a:ea typeface="微软雅黑" panose="020B0503020204020204" pitchFamily="34" charset="-122"/>
              </a:rPr>
              <a:t>FirstNameOrLastNameDesc</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07715" y="2937109"/>
            <a:ext cx="7007772" cy="2000548"/>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742950" lvl="1" indent="-285750" defTabSz="685800">
              <a:lnSpc>
                <a:spcPct val="200000"/>
              </a:lnSpc>
              <a:buFont typeface="Arial" panose="020B0604020202020204" pitchFamily="34" charset="0"/>
              <a:buChar char="•"/>
            </a:pPr>
            <a:r>
              <a:rPr lang="zh-CN" altLang="en-US" sz="1200" spc="90" dirty="0" smtClean="0">
                <a:solidFill>
                  <a:srgbClr val="005000"/>
                </a:solidFill>
                <a:latin typeface="微软雅黑" panose="020B0503020204020204" pitchFamily="34" charset="-122"/>
                <a:ea typeface="微软雅黑" panose="020B0503020204020204" pitchFamily="34" charset="-122"/>
              </a:rPr>
              <a:t>通过查询方法可以实现的查询功能：</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1200150" lvl="2" indent="-285750" defTabSz="685800">
              <a:lnSpc>
                <a:spcPct val="200000"/>
              </a:lnSpc>
              <a:buFont typeface="Arial" panose="020B0604020202020204" pitchFamily="34" charset="0"/>
              <a:buChar char="•"/>
            </a:pPr>
            <a:r>
              <a:rPr lang="en-US" altLang="zh-CN" sz="1000" spc="90" dirty="0" err="1" smtClean="0">
                <a:solidFill>
                  <a:srgbClr val="005000"/>
                </a:solidFill>
                <a:latin typeface="微软雅黑" panose="020B0503020204020204" pitchFamily="34" charset="-122"/>
                <a:ea typeface="微软雅黑" panose="020B0503020204020204" pitchFamily="34" charset="-122"/>
              </a:rPr>
              <a:t>sql</a:t>
            </a:r>
            <a:r>
              <a:rPr lang="zh-CN" altLang="en-US" sz="1000" spc="90" dirty="0" smtClean="0">
                <a:solidFill>
                  <a:srgbClr val="005000"/>
                </a:solidFill>
                <a:latin typeface="微软雅黑" panose="020B0503020204020204" pitchFamily="34" charset="-122"/>
                <a:ea typeface="微软雅黑" panose="020B0503020204020204" pitchFamily="34" charset="-122"/>
              </a:rPr>
              <a:t>查询条件 </a:t>
            </a:r>
            <a:r>
              <a:rPr lang="en-US" altLang="zh-CN" sz="1000" spc="90" dirty="0" smtClean="0">
                <a:solidFill>
                  <a:srgbClr val="005000"/>
                </a:solidFill>
                <a:latin typeface="微软雅黑" panose="020B0503020204020204" pitchFamily="34" charset="-122"/>
                <a:ea typeface="微软雅黑" panose="020B0503020204020204" pitchFamily="34" charset="-122"/>
              </a:rPr>
              <a:t>- like</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in</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or</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and</a:t>
            </a:r>
            <a:r>
              <a:rPr lang="zh-CN" altLang="en-US" sz="1000" spc="90" dirty="0" smtClean="0">
                <a:solidFill>
                  <a:srgbClr val="005000"/>
                </a:solidFill>
                <a:latin typeface="微软雅黑" panose="020B0503020204020204" pitchFamily="34" charset="-122"/>
                <a:ea typeface="微软雅黑" panose="020B0503020204020204" pitchFamily="34" charset="-122"/>
              </a:rPr>
              <a:t>， </a:t>
            </a:r>
            <a:r>
              <a:rPr lang="en-US" altLang="zh-CN" sz="1000" spc="90" dirty="0" smtClean="0">
                <a:solidFill>
                  <a:srgbClr val="005000"/>
                </a:solidFill>
                <a:latin typeface="微软雅黑" panose="020B0503020204020204" pitchFamily="34" charset="-122"/>
                <a:ea typeface="微软雅黑" panose="020B0503020204020204" pitchFamily="34" charset="-122"/>
              </a:rPr>
              <a:t>between</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not</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null</a:t>
            </a:r>
            <a:r>
              <a:rPr lang="zh-CN" altLang="en-US" sz="1000" spc="90" dirty="0" smtClean="0">
                <a:solidFill>
                  <a:srgbClr val="005000"/>
                </a:solidFill>
                <a:latin typeface="微软雅黑" panose="020B0503020204020204" pitchFamily="34" charset="-122"/>
                <a:ea typeface="微软雅黑" panose="020B0503020204020204" pitchFamily="34" charset="-122"/>
              </a:rPr>
              <a:t>等</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a:p>
            <a:pPr marL="1200150" lvl="2" indent="-285750" defTabSz="685800">
              <a:lnSpc>
                <a:spcPct val="200000"/>
              </a:lnSpc>
              <a:buFont typeface="Arial" panose="020B0604020202020204" pitchFamily="34" charset="0"/>
              <a:buChar char="•"/>
            </a:pPr>
            <a:r>
              <a:rPr lang="zh-CN" altLang="en-US" sz="1000" spc="90" dirty="0" smtClean="0">
                <a:solidFill>
                  <a:srgbClr val="005000"/>
                </a:solidFill>
                <a:latin typeface="微软雅黑" panose="020B0503020204020204" pitchFamily="34" charset="-122"/>
                <a:ea typeface="微软雅黑" panose="020B0503020204020204" pitchFamily="34" charset="-122"/>
              </a:rPr>
              <a:t>数据分片和排序功能 </a:t>
            </a:r>
            <a:r>
              <a:rPr lang="en-US" altLang="zh-CN" sz="1000" spc="90" dirty="0" smtClean="0">
                <a:solidFill>
                  <a:srgbClr val="005000"/>
                </a:solidFill>
                <a:latin typeface="微软雅黑" panose="020B0503020204020204" pitchFamily="34" charset="-122"/>
                <a:ea typeface="微软雅黑" panose="020B0503020204020204" pitchFamily="34" charset="-122"/>
              </a:rPr>
              <a:t>- </a:t>
            </a:r>
            <a:r>
              <a:rPr lang="en-US" altLang="zh-CN" sz="1000" spc="90" dirty="0" err="1" smtClean="0">
                <a:solidFill>
                  <a:srgbClr val="005000"/>
                </a:solidFill>
                <a:latin typeface="微软雅黑" panose="020B0503020204020204" pitchFamily="34" charset="-122"/>
                <a:ea typeface="微软雅黑" panose="020B0503020204020204" pitchFamily="34" charset="-122"/>
              </a:rPr>
              <a:t>asc</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err="1" smtClean="0">
                <a:solidFill>
                  <a:srgbClr val="005000"/>
                </a:solidFill>
                <a:latin typeface="微软雅黑" panose="020B0503020204020204" pitchFamily="34" charset="-122"/>
                <a:ea typeface="微软雅黑" panose="020B0503020204020204" pitchFamily="34" charset="-122"/>
              </a:rPr>
              <a:t>desc</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err="1" smtClean="0">
                <a:solidFill>
                  <a:srgbClr val="005000"/>
                </a:solidFill>
                <a:latin typeface="微软雅黑" panose="020B0503020204020204" pitchFamily="34" charset="-122"/>
                <a:ea typeface="微软雅黑" panose="020B0503020204020204" pitchFamily="34" charset="-122"/>
              </a:rPr>
              <a:t>Pageable</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Sort</a:t>
            </a:r>
            <a:r>
              <a:rPr lang="zh-CN" altLang="en-US" sz="1000" spc="90" dirty="0" smtClean="0">
                <a:solidFill>
                  <a:srgbClr val="005000"/>
                </a:solidFill>
                <a:latin typeface="微软雅黑" panose="020B0503020204020204" pitchFamily="34" charset="-122"/>
                <a:ea typeface="微软雅黑" panose="020B0503020204020204" pitchFamily="34" charset="-122"/>
              </a:rPr>
              <a:t>（分页和</a:t>
            </a:r>
            <a:r>
              <a:rPr lang="en-US" altLang="zh-CN" sz="1000" spc="90" dirty="0" smtClean="0">
                <a:solidFill>
                  <a:srgbClr val="005000"/>
                </a:solidFill>
                <a:latin typeface="微软雅黑" panose="020B0503020204020204" pitchFamily="34" charset="-122"/>
                <a:ea typeface="微软雅黑" panose="020B0503020204020204" pitchFamily="34" charset="-122"/>
              </a:rPr>
              <a:t>Sort</a:t>
            </a:r>
            <a:r>
              <a:rPr lang="zh-CN" altLang="en-US" sz="1000" spc="90" dirty="0" smtClean="0">
                <a:solidFill>
                  <a:srgbClr val="005000"/>
                </a:solidFill>
                <a:latin typeface="微软雅黑" panose="020B0503020204020204" pitchFamily="34" charset="-122"/>
                <a:ea typeface="微软雅黑" panose="020B0503020204020204" pitchFamily="34" charset="-122"/>
              </a:rPr>
              <a:t>排序是方法参数）</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a:p>
            <a:pPr marL="1200150" lvl="2" indent="-285750" defTabSz="685800">
              <a:lnSpc>
                <a:spcPct val="200000"/>
              </a:lnSpc>
              <a:buFont typeface="Arial" panose="020B0604020202020204" pitchFamily="34" charset="0"/>
              <a:buChar char="•"/>
            </a:pPr>
            <a:r>
              <a:rPr lang="zh-CN" altLang="en-US" sz="1000" spc="90" dirty="0" smtClean="0">
                <a:solidFill>
                  <a:srgbClr val="005000"/>
                </a:solidFill>
                <a:latin typeface="微软雅黑" panose="020B0503020204020204" pitchFamily="34" charset="-122"/>
                <a:ea typeface="微软雅黑" panose="020B0503020204020204" pitchFamily="34" charset="-122"/>
              </a:rPr>
              <a:t>自定义的查询条件 </a:t>
            </a:r>
            <a:r>
              <a:rPr lang="en-US" altLang="zh-CN" sz="1000" spc="90" dirty="0" smtClean="0">
                <a:solidFill>
                  <a:srgbClr val="005000"/>
                </a:solidFill>
                <a:latin typeface="微软雅黑" panose="020B0503020204020204" pitchFamily="34" charset="-122"/>
                <a:ea typeface="微软雅黑" panose="020B0503020204020204" pitchFamily="34" charset="-122"/>
              </a:rPr>
              <a:t>- after</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before</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greater</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less</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start</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end</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contain</a:t>
            </a:r>
            <a:r>
              <a:rPr lang="zh-CN" altLang="en-US" sz="1000" spc="90" dirty="0" smtClean="0">
                <a:solidFill>
                  <a:srgbClr val="005000"/>
                </a:solidFill>
                <a:latin typeface="微软雅黑" panose="020B0503020204020204" pitchFamily="34" charset="-122"/>
                <a:ea typeface="微软雅黑" panose="020B0503020204020204" pitchFamily="34" charset="-122"/>
              </a:rPr>
              <a:t>等</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a:p>
            <a:pPr marL="1200150" lvl="2" indent="-285750" defTabSz="685800">
              <a:lnSpc>
                <a:spcPct val="200000"/>
              </a:lnSpc>
              <a:buFont typeface="Arial" panose="020B0604020202020204" pitchFamily="34" charset="0"/>
              <a:buChar char="•"/>
            </a:pPr>
            <a:r>
              <a:rPr lang="zh-CN" altLang="en-US" sz="1000" spc="90" dirty="0" smtClean="0">
                <a:solidFill>
                  <a:srgbClr val="005000"/>
                </a:solidFill>
                <a:latin typeface="微软雅黑" panose="020B0503020204020204" pitchFamily="34" charset="-122"/>
                <a:ea typeface="微软雅黑" panose="020B0503020204020204" pitchFamily="34" charset="-122"/>
              </a:rPr>
              <a:t>限定结果的查询 </a:t>
            </a:r>
            <a:r>
              <a:rPr lang="en-US" altLang="zh-CN" sz="1000" spc="90" dirty="0" smtClean="0">
                <a:solidFill>
                  <a:srgbClr val="005000"/>
                </a:solidFill>
                <a:latin typeface="微软雅黑" panose="020B0503020204020204" pitchFamily="34" charset="-122"/>
                <a:ea typeface="微软雅黑" panose="020B0503020204020204" pitchFamily="34" charset="-122"/>
              </a:rPr>
              <a:t>- top</a:t>
            </a:r>
            <a:r>
              <a:rPr lang="zh-CN" altLang="en-US" sz="1000" spc="90" dirty="0" smtClean="0">
                <a:solidFill>
                  <a:srgbClr val="005000"/>
                </a:solidFill>
                <a:latin typeface="微软雅黑" panose="020B0503020204020204" pitchFamily="34" charset="-122"/>
                <a:ea typeface="微软雅黑" panose="020B0503020204020204" pitchFamily="34" charset="-122"/>
              </a:rPr>
              <a:t>， </a:t>
            </a:r>
            <a:r>
              <a:rPr lang="en-US" altLang="zh-CN" sz="1000" spc="90" dirty="0" smtClean="0">
                <a:solidFill>
                  <a:srgbClr val="005000"/>
                </a:solidFill>
                <a:latin typeface="微软雅黑" panose="020B0503020204020204" pitchFamily="34" charset="-122"/>
                <a:ea typeface="微软雅黑" panose="020B0503020204020204" pitchFamily="34" charset="-122"/>
              </a:rPr>
              <a:t>first</a:t>
            </a:r>
          </a:p>
          <a:p>
            <a:pPr marL="1200150" lvl="2" indent="-285750" defTabSz="685800">
              <a:lnSpc>
                <a:spcPct val="200000"/>
              </a:lnSpc>
              <a:buFont typeface="Arial" panose="020B0604020202020204" pitchFamily="34" charset="0"/>
              <a:buChar char="•"/>
            </a:pPr>
            <a:endParaRPr lang="en-US" altLang="zh-CN" sz="1000" spc="90" dirty="0" smtClean="0">
              <a:solidFill>
                <a:srgbClr val="005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5274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Spring Data</a:t>
                </a:r>
                <a:r>
                  <a:rPr lang="zh-CN" altLang="en-US" sz="2000" spc="90" dirty="0" smtClean="0">
                    <a:solidFill>
                      <a:srgbClr val="005000"/>
                    </a:solidFill>
                    <a:latin typeface="微软雅黑" panose="020B0503020204020204" pitchFamily="34" charset="-122"/>
                    <a:ea typeface="微软雅黑" panose="020B0503020204020204" pitchFamily="34" charset="-122"/>
                  </a:rPr>
                  <a:t> </a:t>
                </a:r>
                <a:r>
                  <a:rPr lang="en-US" altLang="zh-CN" sz="2000" spc="90" dirty="0" smtClean="0">
                    <a:solidFill>
                      <a:srgbClr val="005000"/>
                    </a:solidFill>
                    <a:latin typeface="微软雅黑" panose="020B0503020204020204" pitchFamily="34" charset="-122"/>
                    <a:ea typeface="微软雅黑" panose="020B0503020204020204" pitchFamily="34" charset="-122"/>
                  </a:rPr>
                  <a:t>JPA</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
        <p:nvSpPr>
          <p:cNvPr id="10" name="文本框 9"/>
          <p:cNvSpPr txBox="1"/>
          <p:nvPr/>
        </p:nvSpPr>
        <p:spPr>
          <a:xfrm>
            <a:off x="807715" y="1059582"/>
            <a:ext cx="7007772" cy="458202"/>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en-US" altLang="zh-CN" sz="1400" spc="90" dirty="0">
                <a:solidFill>
                  <a:srgbClr val="005000"/>
                </a:solidFill>
                <a:latin typeface="微软雅黑" panose="020B0503020204020204" pitchFamily="34" charset="-122"/>
                <a:ea typeface="微软雅黑" panose="020B0503020204020204" pitchFamily="34" charset="-122"/>
              </a:rPr>
              <a:t>Method Name-based Query - </a:t>
            </a:r>
            <a:r>
              <a:rPr lang="zh-CN" altLang="en-US" sz="1400" spc="90" dirty="0">
                <a:solidFill>
                  <a:srgbClr val="005000"/>
                </a:solidFill>
                <a:latin typeface="微软雅黑" panose="020B0503020204020204" pitchFamily="34" charset="-122"/>
                <a:ea typeface="微软雅黑" panose="020B0503020204020204" pitchFamily="34" charset="-122"/>
              </a:rPr>
              <a:t>基于方法名的</a:t>
            </a:r>
            <a:r>
              <a:rPr lang="zh-CN" altLang="en-US" sz="1400" spc="90" dirty="0" smtClean="0">
                <a:solidFill>
                  <a:srgbClr val="005000"/>
                </a:solidFill>
                <a:latin typeface="微软雅黑" panose="020B0503020204020204" pitchFamily="34" charset="-122"/>
                <a:ea typeface="微软雅黑" panose="020B0503020204020204" pitchFamily="34" charset="-122"/>
              </a:rPr>
              <a:t>查询</a:t>
            </a:r>
            <a:endParaRPr lang="en-US" altLang="zh-CN" sz="1400" spc="90" dirty="0">
              <a:solidFill>
                <a:srgbClr val="005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1187624" y="1707654"/>
            <a:ext cx="5994279" cy="2539837"/>
          </a:xfrm>
          <a:prstGeom prst="rect">
            <a:avLst/>
          </a:prstGeom>
        </p:spPr>
      </p:pic>
    </p:spTree>
    <p:extLst>
      <p:ext uri="{BB962C8B-B14F-4D97-AF65-F5344CB8AC3E}">
        <p14:creationId xmlns:p14="http://schemas.microsoft.com/office/powerpoint/2010/main" val="1682162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Spring Data</a:t>
                </a:r>
                <a:r>
                  <a:rPr lang="zh-CN" altLang="en-US" sz="2000" spc="90" dirty="0" smtClean="0">
                    <a:solidFill>
                      <a:srgbClr val="005000"/>
                    </a:solidFill>
                    <a:latin typeface="微软雅黑" panose="020B0503020204020204" pitchFamily="34" charset="-122"/>
                    <a:ea typeface="微软雅黑" panose="020B0503020204020204" pitchFamily="34" charset="-122"/>
                  </a:rPr>
                  <a:t> </a:t>
                </a:r>
                <a:r>
                  <a:rPr lang="en-US" altLang="zh-CN" sz="2000" spc="90" dirty="0" smtClean="0">
                    <a:solidFill>
                      <a:srgbClr val="005000"/>
                    </a:solidFill>
                    <a:latin typeface="微软雅黑" panose="020B0503020204020204" pitchFamily="34" charset="-122"/>
                    <a:ea typeface="微软雅黑" panose="020B0503020204020204" pitchFamily="34" charset="-122"/>
                  </a:rPr>
                  <a:t>JPA</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
        <p:nvSpPr>
          <p:cNvPr id="10" name="文本框 9"/>
          <p:cNvSpPr txBox="1"/>
          <p:nvPr/>
        </p:nvSpPr>
        <p:spPr>
          <a:xfrm>
            <a:off x="807715" y="1059582"/>
            <a:ext cx="7007772" cy="1877437"/>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自定义查询</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smtClean="0">
                <a:solidFill>
                  <a:srgbClr val="005000"/>
                </a:solidFill>
                <a:latin typeface="微软雅黑" panose="020B0503020204020204" pitchFamily="34" charset="-122"/>
                <a:ea typeface="微软雅黑" panose="020B0503020204020204" pitchFamily="34" charset="-122"/>
              </a:rPr>
              <a:t>Spring Data JPA</a:t>
            </a:r>
            <a:r>
              <a:rPr lang="zh-CN" altLang="en-US" sz="1200" spc="90" dirty="0" smtClean="0">
                <a:solidFill>
                  <a:srgbClr val="005000"/>
                </a:solidFill>
                <a:latin typeface="微软雅黑" panose="020B0503020204020204" pitchFamily="34" charset="-122"/>
                <a:ea typeface="微软雅黑" panose="020B0503020204020204" pitchFamily="34" charset="-122"/>
              </a:rPr>
              <a:t>的查询方法作用无法满足需求的情况下，开发者可以通过</a:t>
            </a:r>
            <a:r>
              <a:rPr lang="en-US" altLang="zh-CN" sz="1200" spc="90" dirty="0" smtClean="0">
                <a:solidFill>
                  <a:srgbClr val="005000"/>
                </a:solidFill>
                <a:latin typeface="微软雅黑" panose="020B0503020204020204" pitchFamily="34" charset="-122"/>
                <a:ea typeface="微软雅黑" panose="020B0503020204020204" pitchFamily="34" charset="-122"/>
              </a:rPr>
              <a:t>@Query</a:t>
            </a:r>
            <a:r>
              <a:rPr lang="zh-CN" altLang="en-US" sz="1200" spc="90" dirty="0" smtClean="0">
                <a:solidFill>
                  <a:srgbClr val="005000"/>
                </a:solidFill>
                <a:latin typeface="微软雅黑" panose="020B0503020204020204" pitchFamily="34" charset="-122"/>
                <a:ea typeface="微软雅黑" panose="020B0503020204020204" pitchFamily="34" charset="-122"/>
              </a:rPr>
              <a:t>自定义查询方法。</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1200150" lvl="2" indent="-285750" defTabSz="685800">
              <a:lnSpc>
                <a:spcPct val="200000"/>
              </a:lnSpc>
              <a:buFont typeface="Arial" panose="020B0604020202020204" pitchFamily="34" charset="0"/>
              <a:buChar char="•"/>
            </a:pPr>
            <a:r>
              <a:rPr lang="en-US" altLang="zh-CN" sz="1000" spc="90" dirty="0" smtClean="0">
                <a:solidFill>
                  <a:srgbClr val="005000"/>
                </a:solidFill>
                <a:latin typeface="微软雅黑" panose="020B0503020204020204" pitchFamily="34" charset="-122"/>
                <a:ea typeface="微软雅黑" panose="020B0503020204020204" pitchFamily="34" charset="-122"/>
              </a:rPr>
              <a:t>@Query</a:t>
            </a:r>
            <a:r>
              <a:rPr lang="zh-CN" altLang="en-US" sz="1000" spc="90" dirty="0" smtClean="0">
                <a:solidFill>
                  <a:srgbClr val="005000"/>
                </a:solidFill>
                <a:latin typeface="微软雅黑" panose="020B0503020204020204" pitchFamily="34" charset="-122"/>
                <a:ea typeface="微软雅黑" panose="020B0503020204020204" pitchFamily="34" charset="-122"/>
              </a:rPr>
              <a:t>使用</a:t>
            </a:r>
            <a:r>
              <a:rPr lang="en-US" altLang="zh-CN" sz="1000" spc="90" dirty="0" smtClean="0">
                <a:solidFill>
                  <a:srgbClr val="005000"/>
                </a:solidFill>
                <a:latin typeface="微软雅黑" panose="020B0503020204020204" pitchFamily="34" charset="-122"/>
                <a:ea typeface="微软雅黑" panose="020B0503020204020204" pitchFamily="34" charset="-122"/>
              </a:rPr>
              <a:t>JPQL</a:t>
            </a:r>
            <a:r>
              <a:rPr lang="zh-CN" altLang="en-US" sz="1000" spc="90" dirty="0" smtClean="0">
                <a:solidFill>
                  <a:srgbClr val="005000"/>
                </a:solidFill>
                <a:latin typeface="微软雅黑" panose="020B0503020204020204" pitchFamily="34" charset="-122"/>
                <a:ea typeface="微软雅黑" panose="020B0503020204020204" pitchFamily="34" charset="-122"/>
              </a:rPr>
              <a:t>查询</a:t>
            </a:r>
            <a:r>
              <a:rPr lang="zh-CN" altLang="en-US" sz="1000" spc="90" dirty="0" smtClean="0">
                <a:solidFill>
                  <a:srgbClr val="005000"/>
                </a:solidFill>
                <a:latin typeface="微软雅黑" panose="020B0503020204020204" pitchFamily="34" charset="-122"/>
                <a:ea typeface="微软雅黑" panose="020B0503020204020204" pitchFamily="34" charset="-122"/>
              </a:rPr>
              <a:t>语言，也可以使用</a:t>
            </a:r>
            <a:r>
              <a:rPr lang="zh-CN" altLang="en-US" sz="1000" spc="90" dirty="0">
                <a:solidFill>
                  <a:srgbClr val="005000"/>
                </a:solidFill>
                <a:latin typeface="微软雅黑" panose="020B0503020204020204" pitchFamily="34" charset="-122"/>
                <a:ea typeface="微软雅黑" panose="020B0503020204020204" pitchFamily="34" charset="-122"/>
              </a:rPr>
              <a:t>原生</a:t>
            </a:r>
            <a:r>
              <a:rPr lang="en-US" altLang="zh-CN" sz="1000" spc="90" dirty="0" smtClean="0">
                <a:solidFill>
                  <a:srgbClr val="005000"/>
                </a:solidFill>
                <a:latin typeface="微软雅黑" panose="020B0503020204020204" pitchFamily="34" charset="-122"/>
                <a:ea typeface="微软雅黑" panose="020B0503020204020204" pitchFamily="34" charset="-122"/>
              </a:rPr>
              <a:t>SQL</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a:p>
            <a:pPr marL="1200150" lvl="2" indent="-285750" defTabSz="685800">
              <a:lnSpc>
                <a:spcPct val="200000"/>
              </a:lnSpc>
              <a:buFont typeface="Arial" panose="020B0604020202020204" pitchFamily="34" charset="0"/>
              <a:buChar char="•"/>
            </a:pPr>
            <a:r>
              <a:rPr lang="zh-CN" altLang="en-US" sz="1000" spc="90" dirty="0" smtClean="0">
                <a:solidFill>
                  <a:srgbClr val="005000"/>
                </a:solidFill>
                <a:latin typeface="微软雅黑" panose="020B0503020204020204" pitchFamily="34" charset="-122"/>
                <a:ea typeface="微软雅黑" panose="020B0503020204020204" pitchFamily="34" charset="-122"/>
              </a:rPr>
              <a:t>查询参数方式有多种，这里使用的是</a:t>
            </a:r>
            <a:r>
              <a:rPr lang="en-US" altLang="zh-CN"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err="1" smtClean="0">
                <a:solidFill>
                  <a:srgbClr val="005000"/>
                </a:solidFill>
                <a:latin typeface="微软雅黑" panose="020B0503020204020204" pitchFamily="34" charset="-122"/>
                <a:ea typeface="微软雅黑" panose="020B0503020204020204" pitchFamily="34" charset="-122"/>
              </a:rPr>
              <a:t>Param</a:t>
            </a:r>
            <a:r>
              <a:rPr lang="zh-CN" altLang="en-US" sz="1000" spc="90" dirty="0" smtClean="0">
                <a:solidFill>
                  <a:srgbClr val="005000"/>
                </a:solidFill>
                <a:latin typeface="微软雅黑" panose="020B0503020204020204" pitchFamily="34" charset="-122"/>
                <a:ea typeface="微软雅黑" panose="020B0503020204020204" pitchFamily="34" charset="-122"/>
              </a:rPr>
              <a:t>（命名参数）方法</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403648" y="3075806"/>
            <a:ext cx="6276190" cy="390476"/>
          </a:xfrm>
          <a:prstGeom prst="rect">
            <a:avLst/>
          </a:prstGeom>
        </p:spPr>
      </p:pic>
    </p:spTree>
    <p:extLst>
      <p:ext uri="{BB962C8B-B14F-4D97-AF65-F5344CB8AC3E}">
        <p14:creationId xmlns:p14="http://schemas.microsoft.com/office/powerpoint/2010/main" val="26592335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Spring Data</a:t>
                </a:r>
                <a:r>
                  <a:rPr lang="zh-CN" altLang="en-US" sz="2000" spc="90" dirty="0" smtClean="0">
                    <a:solidFill>
                      <a:srgbClr val="005000"/>
                    </a:solidFill>
                    <a:latin typeface="微软雅黑" panose="020B0503020204020204" pitchFamily="34" charset="-122"/>
                    <a:ea typeface="微软雅黑" panose="020B0503020204020204" pitchFamily="34" charset="-122"/>
                  </a:rPr>
                  <a:t> </a:t>
                </a:r>
                <a:r>
                  <a:rPr lang="en-US" altLang="zh-CN" sz="2000" spc="90" dirty="0" smtClean="0">
                    <a:solidFill>
                      <a:srgbClr val="005000"/>
                    </a:solidFill>
                    <a:latin typeface="微软雅黑" panose="020B0503020204020204" pitchFamily="34" charset="-122"/>
                    <a:ea typeface="微软雅黑" panose="020B0503020204020204" pitchFamily="34" charset="-122"/>
                  </a:rPr>
                  <a:t>JPA</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
        <p:nvSpPr>
          <p:cNvPr id="10" name="文本框 9"/>
          <p:cNvSpPr txBox="1"/>
          <p:nvPr/>
        </p:nvSpPr>
        <p:spPr>
          <a:xfrm>
            <a:off x="807715" y="1059582"/>
            <a:ext cx="7007772" cy="1508105"/>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命名查询</a:t>
            </a:r>
            <a:r>
              <a:rPr lang="en-US" altLang="zh-CN" sz="1400" spc="90" dirty="0" smtClean="0">
                <a:solidFill>
                  <a:srgbClr val="005000"/>
                </a:solidFill>
                <a:latin typeface="微软雅黑" panose="020B0503020204020204" pitchFamily="34" charset="-122"/>
                <a:ea typeface="微软雅黑" panose="020B0503020204020204" pitchFamily="34" charset="-122"/>
              </a:rPr>
              <a:t>-</a:t>
            </a:r>
            <a:r>
              <a:rPr lang="en-US" altLang="zh-CN" sz="1400" spc="90" dirty="0" err="1" smtClean="0">
                <a:solidFill>
                  <a:srgbClr val="005000"/>
                </a:solidFill>
                <a:latin typeface="微软雅黑" panose="020B0503020204020204" pitchFamily="34" charset="-122"/>
                <a:ea typeface="微软雅黑" panose="020B0503020204020204" pitchFamily="34" charset="-122"/>
              </a:rPr>
              <a:t>NamedQuery</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smtClean="0">
                <a:solidFill>
                  <a:srgbClr val="005000"/>
                </a:solidFill>
                <a:latin typeface="微软雅黑" panose="020B0503020204020204" pitchFamily="34" charset="-122"/>
                <a:ea typeface="微软雅黑" panose="020B0503020204020204" pitchFamily="34" charset="-122"/>
              </a:rPr>
              <a:t>JPA</a:t>
            </a:r>
            <a:r>
              <a:rPr lang="zh-CN" altLang="en-US" sz="1200" spc="90" dirty="0" smtClean="0">
                <a:solidFill>
                  <a:srgbClr val="005000"/>
                </a:solidFill>
                <a:latin typeface="微软雅黑" panose="020B0503020204020204" pitchFamily="34" charset="-122"/>
                <a:ea typeface="微软雅黑" panose="020B0503020204020204" pitchFamily="34" charset="-122"/>
              </a:rPr>
              <a:t>提供了命名查询的方式提供和</a:t>
            </a:r>
            <a:r>
              <a:rPr lang="en-US" altLang="zh-CN" sz="1200" spc="90" dirty="0" smtClean="0">
                <a:solidFill>
                  <a:srgbClr val="005000"/>
                </a:solidFill>
                <a:latin typeface="微软雅黑" panose="020B0503020204020204" pitchFamily="34" charset="-122"/>
                <a:ea typeface="微软雅黑" panose="020B0503020204020204" pitchFamily="34" charset="-122"/>
              </a:rPr>
              <a:t>Spring Data JPA</a:t>
            </a:r>
            <a:r>
              <a:rPr lang="zh-CN" altLang="en-US" sz="1200" spc="90" dirty="0" smtClean="0">
                <a:solidFill>
                  <a:srgbClr val="005000"/>
                </a:solidFill>
                <a:latin typeface="微软雅黑" panose="020B0503020204020204" pitchFamily="34" charset="-122"/>
                <a:ea typeface="微软雅黑" panose="020B0503020204020204" pitchFamily="34" charset="-122"/>
              </a:rPr>
              <a:t>相似的功能（使用</a:t>
            </a:r>
            <a:r>
              <a:rPr lang="en-US" altLang="zh-CN" sz="1200" spc="90" dirty="0" smtClean="0">
                <a:solidFill>
                  <a:srgbClr val="005000"/>
                </a:solidFill>
                <a:latin typeface="微软雅黑" panose="020B0503020204020204" pitchFamily="34" charset="-122"/>
                <a:ea typeface="微软雅黑" panose="020B0503020204020204" pitchFamily="34" charset="-122"/>
              </a:rPr>
              <a:t>JPQL</a:t>
            </a:r>
            <a:r>
              <a:rPr lang="zh-CN" altLang="en-US" sz="1200" spc="90" dirty="0" smtClean="0">
                <a:solidFill>
                  <a:srgbClr val="005000"/>
                </a:solidFill>
                <a:latin typeface="微软雅黑" panose="020B0503020204020204" pitchFamily="34" charset="-122"/>
                <a:ea typeface="微软雅黑" panose="020B0503020204020204" pitchFamily="34" charset="-122"/>
              </a:rPr>
              <a:t>查询）</a:t>
            </a:r>
            <a:r>
              <a:rPr lang="zh-CN" altLang="en-US" sz="1200" spc="90" dirty="0" smtClean="0">
                <a:solidFill>
                  <a:srgbClr val="005000"/>
                </a:solidFill>
                <a:latin typeface="微软雅黑" panose="020B0503020204020204" pitchFamily="34" charset="-122"/>
                <a:ea typeface="微软雅黑" panose="020B0503020204020204" pitchFamily="34" charset="-122"/>
              </a:rPr>
              <a:t>。</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lvl="2" defTabSz="685800">
              <a:lnSpc>
                <a:spcPct val="200000"/>
              </a:lnSpc>
            </a:pP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1</a:t>
            </a:r>
            <a:r>
              <a:rPr lang="zh-CN" altLang="en-US" sz="1000" spc="90" dirty="0" smtClean="0">
                <a:solidFill>
                  <a:srgbClr val="005000"/>
                </a:solidFill>
                <a:latin typeface="微软雅黑" panose="020B0503020204020204" pitchFamily="34" charset="-122"/>
                <a:ea typeface="微软雅黑" panose="020B0503020204020204" pitchFamily="34" charset="-122"/>
              </a:rPr>
              <a:t>）在</a:t>
            </a:r>
            <a:r>
              <a:rPr lang="en-US" altLang="zh-CN" sz="1000" spc="90" dirty="0" smtClean="0">
                <a:solidFill>
                  <a:srgbClr val="005000"/>
                </a:solidFill>
                <a:latin typeface="微软雅黑" panose="020B0503020204020204" pitchFamily="34" charset="-122"/>
                <a:ea typeface="微软雅黑" panose="020B0503020204020204" pitchFamily="34" charset="-122"/>
              </a:rPr>
              <a:t>Entity</a:t>
            </a:r>
            <a:r>
              <a:rPr lang="zh-CN" altLang="en-US" sz="1000" spc="90" dirty="0" smtClean="0">
                <a:solidFill>
                  <a:srgbClr val="005000"/>
                </a:solidFill>
                <a:latin typeface="微软雅黑" panose="020B0503020204020204" pitchFamily="34" charset="-122"/>
                <a:ea typeface="微软雅黑" panose="020B0503020204020204" pitchFamily="34" charset="-122"/>
              </a:rPr>
              <a:t>上定义</a:t>
            </a:r>
            <a:r>
              <a:rPr lang="en-US" altLang="zh-CN"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err="1" smtClean="0">
                <a:solidFill>
                  <a:srgbClr val="005000"/>
                </a:solidFill>
                <a:latin typeface="微软雅黑" panose="020B0503020204020204" pitchFamily="34" charset="-122"/>
                <a:ea typeface="微软雅黑" panose="020B0503020204020204" pitchFamily="34" charset="-122"/>
              </a:rPr>
              <a:t>NamedQueries</a:t>
            </a:r>
            <a:r>
              <a:rPr lang="zh-CN" altLang="en-US" sz="1000" spc="90" dirty="0" smtClean="0">
                <a:solidFill>
                  <a:srgbClr val="005000"/>
                </a:solidFill>
                <a:latin typeface="微软雅黑" panose="020B0503020204020204" pitchFamily="34" charset="-122"/>
                <a:ea typeface="微软雅黑" panose="020B0503020204020204" pitchFamily="34" charset="-122"/>
              </a:rPr>
              <a:t>或者</a:t>
            </a:r>
            <a:r>
              <a:rPr lang="en-US" altLang="zh-CN"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err="1" smtClean="0">
                <a:solidFill>
                  <a:srgbClr val="005000"/>
                </a:solidFill>
                <a:latin typeface="微软雅黑" panose="020B0503020204020204" pitchFamily="34" charset="-122"/>
                <a:ea typeface="微软雅黑" panose="020B0503020204020204" pitchFamily="34" charset="-122"/>
              </a:rPr>
              <a:t>NamedQuery</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a:p>
            <a:pPr lvl="2" defTabSz="685800">
              <a:lnSpc>
                <a:spcPct val="200000"/>
              </a:lnSpc>
            </a:pP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2</a:t>
            </a:r>
            <a:r>
              <a:rPr lang="zh-CN" altLang="en-US" sz="1000" spc="90" dirty="0" smtClean="0">
                <a:solidFill>
                  <a:srgbClr val="005000"/>
                </a:solidFill>
                <a:latin typeface="微软雅黑" panose="020B0503020204020204" pitchFamily="34" charset="-122"/>
                <a:ea typeface="微软雅黑" panose="020B0503020204020204" pitchFamily="34" charset="-122"/>
              </a:rPr>
              <a:t>）在</a:t>
            </a:r>
            <a:r>
              <a:rPr lang="en-US" altLang="zh-CN" sz="1000" spc="90" dirty="0" smtClean="0">
                <a:solidFill>
                  <a:srgbClr val="005000"/>
                </a:solidFill>
                <a:latin typeface="微软雅黑" panose="020B0503020204020204" pitchFamily="34" charset="-122"/>
                <a:ea typeface="微软雅黑" panose="020B0503020204020204" pitchFamily="34" charset="-122"/>
              </a:rPr>
              <a:t>Spring Data JPA</a:t>
            </a:r>
            <a:r>
              <a:rPr lang="zh-CN" altLang="en-US" sz="1000" spc="90" dirty="0" smtClean="0">
                <a:solidFill>
                  <a:srgbClr val="005000"/>
                </a:solidFill>
                <a:latin typeface="微软雅黑" panose="020B0503020204020204" pitchFamily="34" charset="-122"/>
                <a:ea typeface="微软雅黑" panose="020B0503020204020204" pitchFamily="34" charset="-122"/>
              </a:rPr>
              <a:t>的</a:t>
            </a:r>
            <a:r>
              <a:rPr lang="en-US" altLang="zh-CN" sz="1000" spc="90" dirty="0" smtClean="0">
                <a:solidFill>
                  <a:srgbClr val="005000"/>
                </a:solidFill>
                <a:latin typeface="微软雅黑" panose="020B0503020204020204" pitchFamily="34" charset="-122"/>
                <a:ea typeface="微软雅黑" panose="020B0503020204020204" pitchFamily="34" charset="-122"/>
              </a:rPr>
              <a:t>Repository</a:t>
            </a:r>
            <a:r>
              <a:rPr lang="zh-CN" altLang="en-US" sz="1000" spc="90" dirty="0" smtClean="0">
                <a:solidFill>
                  <a:srgbClr val="005000"/>
                </a:solidFill>
                <a:latin typeface="微软雅黑" panose="020B0503020204020204" pitchFamily="34" charset="-122"/>
                <a:ea typeface="微软雅黑" panose="020B0503020204020204" pitchFamily="34" charset="-122"/>
              </a:rPr>
              <a:t>定一个同名的接口的方式使用</a:t>
            </a:r>
            <a:r>
              <a:rPr lang="en-US" altLang="zh-CN" sz="1000" spc="90" dirty="0" err="1" smtClean="0">
                <a:solidFill>
                  <a:srgbClr val="005000"/>
                </a:solidFill>
                <a:latin typeface="微软雅黑" panose="020B0503020204020204" pitchFamily="34" charset="-122"/>
                <a:ea typeface="微软雅黑" panose="020B0503020204020204" pitchFamily="34" charset="-122"/>
              </a:rPr>
              <a:t>NamedQuery</a:t>
            </a:r>
            <a:endParaRPr lang="en-US" altLang="zh-CN" sz="1000" spc="90" dirty="0">
              <a:solidFill>
                <a:srgbClr val="005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1835696" y="2715766"/>
            <a:ext cx="3766912" cy="573226"/>
          </a:xfrm>
          <a:prstGeom prst="rect">
            <a:avLst/>
          </a:prstGeom>
        </p:spPr>
      </p:pic>
      <p:pic>
        <p:nvPicPr>
          <p:cNvPr id="5" name="图片 4"/>
          <p:cNvPicPr>
            <a:picLocks noChangeAspect="1"/>
          </p:cNvPicPr>
          <p:nvPr/>
        </p:nvPicPr>
        <p:blipFill>
          <a:blip r:embed="rId5"/>
          <a:stretch>
            <a:fillRect/>
          </a:stretch>
        </p:blipFill>
        <p:spPr>
          <a:xfrm>
            <a:off x="1835696" y="3437071"/>
            <a:ext cx="4320480" cy="480902"/>
          </a:xfrm>
          <a:prstGeom prst="rect">
            <a:avLst/>
          </a:prstGeom>
        </p:spPr>
      </p:pic>
    </p:spTree>
    <p:extLst>
      <p:ext uri="{BB962C8B-B14F-4D97-AF65-F5344CB8AC3E}">
        <p14:creationId xmlns:p14="http://schemas.microsoft.com/office/powerpoint/2010/main" val="132809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矩形 19"/>
          <p:cNvSpPr/>
          <p:nvPr/>
        </p:nvSpPr>
        <p:spPr>
          <a:xfrm>
            <a:off x="493414" y="0"/>
            <a:ext cx="5115208" cy="5143500"/>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005000"/>
              </a:solidFill>
            </a:endParaRPr>
          </a:p>
        </p:txBody>
      </p:sp>
      <p:grpSp>
        <p:nvGrpSpPr>
          <p:cNvPr id="2" name="组合 1"/>
          <p:cNvGrpSpPr/>
          <p:nvPr/>
        </p:nvGrpSpPr>
        <p:grpSpPr>
          <a:xfrm>
            <a:off x="5641255" y="2579152"/>
            <a:ext cx="3250506" cy="1297013"/>
            <a:chOff x="6075101" y="2593688"/>
            <a:chExt cx="3250506" cy="1297013"/>
          </a:xfrm>
        </p:grpSpPr>
        <p:sp>
          <p:nvSpPr>
            <p:cNvPr id="6" name="矩形 5"/>
            <p:cNvSpPr/>
            <p:nvPr/>
          </p:nvSpPr>
          <p:spPr>
            <a:xfrm>
              <a:off x="6075101" y="2593688"/>
              <a:ext cx="3250506" cy="1297013"/>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100">
                <a:solidFill>
                  <a:srgbClr val="005000"/>
                </a:solidFill>
              </a:endParaRPr>
            </a:p>
          </p:txBody>
        </p:sp>
        <p:sp>
          <p:nvSpPr>
            <p:cNvPr id="7" name="文本框 6"/>
            <p:cNvSpPr txBox="1"/>
            <p:nvPr/>
          </p:nvSpPr>
          <p:spPr>
            <a:xfrm>
              <a:off x="6950880" y="2928030"/>
              <a:ext cx="1498947" cy="400110"/>
            </a:xfrm>
            <a:prstGeom prst="rect">
              <a:avLst/>
            </a:prstGeom>
            <a:noFill/>
            <a:effectLst/>
          </p:spPr>
          <p:txBody>
            <a:bodyPr wrap="square" rtlCol="0">
              <a:spAutoFit/>
            </a:bodyPr>
            <a:lstStyle>
              <a:defPPr>
                <a:defRPr lang="zh-CN"/>
              </a:defPPr>
              <a:lvl1pPr algn="just">
                <a:defRPr sz="3500" b="1" spc="1790">
                  <a:solidFill>
                    <a:srgbClr val="00052E"/>
                  </a:solidFill>
                  <a:latin typeface="方正细黑一简体" panose="03000509000000000000" pitchFamily="65" charset="-122"/>
                  <a:ea typeface="汉鼎简黑体" panose="02010609000101010101" pitchFamily="49" charset="-122"/>
                </a:defRPr>
              </a:lvl1pPr>
            </a:lstStyle>
            <a:p>
              <a:pPr algn="dist" defTabSz="685800"/>
              <a:r>
                <a:rPr lang="en-US" altLang="zh-CN" sz="2000" b="0" spc="390" dirty="0" smtClean="0">
                  <a:solidFill>
                    <a:schemeClr val="tx1">
                      <a:lumMod val="50000"/>
                      <a:lumOff val="50000"/>
                    </a:schemeClr>
                  </a:solidFill>
                  <a:latin typeface="微软雅黑" panose="020B0503020204020204" pitchFamily="34" charset="-122"/>
                  <a:ea typeface="微软雅黑" panose="020B0503020204020204" pitchFamily="34" charset="-122"/>
                </a:rPr>
                <a:t>Agenda</a:t>
              </a:r>
              <a:endParaRPr lang="zh-CN" altLang="en-US" sz="2000" b="0" spc="39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507" y="1678534"/>
            <a:ext cx="762000" cy="762000"/>
          </a:xfrm>
          <a:prstGeom prst="rect">
            <a:avLst/>
          </a:prstGeom>
        </p:spPr>
      </p:pic>
      <p:grpSp>
        <p:nvGrpSpPr>
          <p:cNvPr id="13" name="组合 12"/>
          <p:cNvGrpSpPr/>
          <p:nvPr/>
        </p:nvGrpSpPr>
        <p:grpSpPr>
          <a:xfrm>
            <a:off x="1115616" y="1081567"/>
            <a:ext cx="3365643" cy="1569660"/>
            <a:chOff x="1710413" y="1890258"/>
            <a:chExt cx="3365643" cy="1569660"/>
          </a:xfrm>
        </p:grpSpPr>
        <p:sp>
          <p:nvSpPr>
            <p:cNvPr id="62" name="文本框 61"/>
            <p:cNvSpPr txBox="1"/>
            <p:nvPr/>
          </p:nvSpPr>
          <p:spPr>
            <a:xfrm>
              <a:off x="2112811" y="1890258"/>
              <a:ext cx="2963245" cy="156966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1600" spc="90" dirty="0" smtClean="0">
                  <a:solidFill>
                    <a:srgbClr val="005000"/>
                  </a:solidFill>
                  <a:latin typeface="微软雅黑" panose="020B0503020204020204" pitchFamily="34" charset="-122"/>
                  <a:ea typeface="微软雅黑" panose="020B0503020204020204" pitchFamily="34" charset="-122"/>
                </a:rPr>
                <a:t>JPA</a:t>
              </a:r>
            </a:p>
            <a:p>
              <a:pPr defTabSz="685800"/>
              <a:endParaRPr lang="en-US" altLang="zh-CN" sz="1600" spc="90" dirty="0">
                <a:solidFill>
                  <a:srgbClr val="005000"/>
                </a:solidFill>
                <a:latin typeface="微软雅黑" panose="020B0503020204020204" pitchFamily="34" charset="-122"/>
                <a:ea typeface="微软雅黑" panose="020B0503020204020204" pitchFamily="34" charset="-122"/>
              </a:endParaRPr>
            </a:p>
            <a:p>
              <a:pPr marL="285750" indent="-285750" defTabSz="685800">
                <a:buFont typeface="Arial" panose="020B0604020202020204" pitchFamily="34" charset="0"/>
                <a:buChar char="•"/>
              </a:pPr>
              <a:r>
                <a:rPr lang="en-US" altLang="zh-CN" sz="1200" spc="90" dirty="0" smtClean="0">
                  <a:solidFill>
                    <a:srgbClr val="005000"/>
                  </a:solidFill>
                  <a:latin typeface="微软雅黑" panose="020B0503020204020204" pitchFamily="34" charset="-122"/>
                  <a:ea typeface="微软雅黑" panose="020B0503020204020204" pitchFamily="34" charset="-122"/>
                </a:rPr>
                <a:t>O/R </a:t>
              </a:r>
              <a:r>
                <a:rPr lang="zh-CN" altLang="en-US" sz="1200" spc="90" dirty="0" smtClean="0">
                  <a:solidFill>
                    <a:srgbClr val="005000"/>
                  </a:solidFill>
                  <a:latin typeface="微软雅黑" panose="020B0503020204020204" pitchFamily="34" charset="-122"/>
                  <a:ea typeface="微软雅黑" panose="020B0503020204020204" pitchFamily="34" charset="-122"/>
                </a:rPr>
                <a:t>映射</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buFont typeface="Arial" panose="020B0604020202020204" pitchFamily="34" charset="0"/>
                <a:buChar char="•"/>
              </a:pPr>
              <a:r>
                <a:rPr lang="zh-CN" altLang="en-US" sz="1200" spc="90" dirty="0" smtClean="0">
                  <a:solidFill>
                    <a:srgbClr val="005000"/>
                  </a:solidFill>
                  <a:latin typeface="微软雅黑" panose="020B0503020204020204" pitchFamily="34" charset="-122"/>
                  <a:ea typeface="微软雅黑" panose="020B0503020204020204" pitchFamily="34" charset="-122"/>
                </a:rPr>
                <a:t>实体继承</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buFont typeface="Arial" panose="020B0604020202020204" pitchFamily="34" charset="0"/>
                <a:buChar char="•"/>
              </a:pPr>
              <a:r>
                <a:rPr lang="zh-CN" altLang="en-US" sz="1200" spc="90" dirty="0" smtClean="0">
                  <a:solidFill>
                    <a:srgbClr val="005000"/>
                  </a:solidFill>
                  <a:latin typeface="微软雅黑" panose="020B0503020204020204" pitchFamily="34" charset="-122"/>
                  <a:ea typeface="微软雅黑" panose="020B0503020204020204" pitchFamily="34" charset="-122"/>
                </a:rPr>
                <a:t>实体主键</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buFont typeface="Arial" panose="020B0604020202020204" pitchFamily="34" charset="0"/>
                <a:buChar char="•"/>
              </a:pPr>
              <a:r>
                <a:rPr lang="zh-CN" altLang="en-US" sz="1200" spc="90" dirty="0" smtClean="0">
                  <a:solidFill>
                    <a:srgbClr val="005000"/>
                  </a:solidFill>
                  <a:latin typeface="微软雅黑" panose="020B0503020204020204" pitchFamily="34" charset="-122"/>
                  <a:ea typeface="微软雅黑" panose="020B0503020204020204" pitchFamily="34" charset="-122"/>
                </a:rPr>
                <a:t>实体的关联关系</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defTabSz="685800"/>
              <a:endParaRPr lang="en-US" altLang="zh-CN" sz="1600" spc="90" dirty="0" smtClean="0">
                <a:solidFill>
                  <a:srgbClr val="005000"/>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413" y="1915861"/>
              <a:ext cx="285750" cy="285750"/>
            </a:xfrm>
            <a:prstGeom prst="rect">
              <a:avLst/>
            </a:prstGeom>
          </p:spPr>
        </p:pic>
      </p:grpSp>
      <p:grpSp>
        <p:nvGrpSpPr>
          <p:cNvPr id="21" name="组合 20"/>
          <p:cNvGrpSpPr/>
          <p:nvPr/>
        </p:nvGrpSpPr>
        <p:grpSpPr>
          <a:xfrm>
            <a:off x="1115616" y="2481950"/>
            <a:ext cx="3365643" cy="338554"/>
            <a:chOff x="1710413" y="1890258"/>
            <a:chExt cx="3365643" cy="338554"/>
          </a:xfrm>
        </p:grpSpPr>
        <p:sp>
          <p:nvSpPr>
            <p:cNvPr id="22" name="文本框 21"/>
            <p:cNvSpPr txBox="1"/>
            <p:nvPr/>
          </p:nvSpPr>
          <p:spPr>
            <a:xfrm>
              <a:off x="2112811" y="1890258"/>
              <a:ext cx="2963245" cy="338554"/>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1600" spc="90" dirty="0" smtClean="0">
                  <a:solidFill>
                    <a:srgbClr val="005000"/>
                  </a:solidFill>
                  <a:latin typeface="微软雅黑" panose="020B0503020204020204" pitchFamily="34" charset="-122"/>
                  <a:ea typeface="微软雅黑" panose="020B0503020204020204" pitchFamily="34" charset="-122"/>
                </a:rPr>
                <a:t>Spring</a:t>
              </a:r>
              <a:r>
                <a:rPr lang="en-US" altLang="zh-CN" sz="1600" spc="90" dirty="0">
                  <a:solidFill>
                    <a:srgbClr val="005000"/>
                  </a:solidFill>
                  <a:latin typeface="微软雅黑" panose="020B0503020204020204" pitchFamily="34" charset="-122"/>
                  <a:ea typeface="微软雅黑" panose="020B0503020204020204" pitchFamily="34" charset="-122"/>
                </a:rPr>
                <a:t> </a:t>
              </a:r>
              <a:r>
                <a:rPr lang="en-US" altLang="zh-CN" sz="1600" spc="90" dirty="0" smtClean="0">
                  <a:solidFill>
                    <a:srgbClr val="005000"/>
                  </a:solidFill>
                  <a:latin typeface="微软雅黑" panose="020B0503020204020204" pitchFamily="34" charset="-122"/>
                  <a:ea typeface="微软雅黑" panose="020B0503020204020204" pitchFamily="34" charset="-122"/>
                </a:rPr>
                <a:t>Data</a:t>
              </a:r>
              <a:r>
                <a:rPr lang="zh-CN" altLang="en-US" sz="1600" spc="90" dirty="0" smtClean="0">
                  <a:solidFill>
                    <a:srgbClr val="005000"/>
                  </a:solidFill>
                  <a:latin typeface="微软雅黑" panose="020B0503020204020204" pitchFamily="34" charset="-122"/>
                  <a:ea typeface="微软雅黑" panose="020B0503020204020204" pitchFamily="34" charset="-122"/>
                </a:rPr>
                <a:t>简介</a:t>
              </a:r>
              <a:endParaRPr lang="en-US" altLang="zh-CN" sz="1600" spc="90" dirty="0" smtClean="0">
                <a:solidFill>
                  <a:srgbClr val="005000"/>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413" y="1915861"/>
              <a:ext cx="285750" cy="285750"/>
            </a:xfrm>
            <a:prstGeom prst="rect">
              <a:avLst/>
            </a:prstGeom>
          </p:spPr>
        </p:pic>
      </p:grpSp>
      <p:grpSp>
        <p:nvGrpSpPr>
          <p:cNvPr id="16" name="组合 15"/>
          <p:cNvGrpSpPr/>
          <p:nvPr/>
        </p:nvGrpSpPr>
        <p:grpSpPr>
          <a:xfrm>
            <a:off x="1115616" y="2928805"/>
            <a:ext cx="3365643" cy="1384995"/>
            <a:chOff x="1710413" y="1890258"/>
            <a:chExt cx="3365643" cy="1384995"/>
          </a:xfrm>
        </p:grpSpPr>
        <p:sp>
          <p:nvSpPr>
            <p:cNvPr id="17" name="文本框 16"/>
            <p:cNvSpPr txBox="1"/>
            <p:nvPr/>
          </p:nvSpPr>
          <p:spPr>
            <a:xfrm>
              <a:off x="2112811" y="1890258"/>
              <a:ext cx="2963245" cy="1384995"/>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1600" spc="90" dirty="0" smtClean="0">
                  <a:solidFill>
                    <a:srgbClr val="005000"/>
                  </a:solidFill>
                  <a:latin typeface="微软雅黑" panose="020B0503020204020204" pitchFamily="34" charset="-122"/>
                  <a:ea typeface="微软雅黑" panose="020B0503020204020204" pitchFamily="34" charset="-122"/>
                </a:rPr>
                <a:t>Spring Data </a:t>
              </a:r>
              <a:r>
                <a:rPr lang="en-US" altLang="zh-CN" sz="1600" spc="90" dirty="0" smtClean="0">
                  <a:solidFill>
                    <a:srgbClr val="005000"/>
                  </a:solidFill>
                  <a:latin typeface="微软雅黑" panose="020B0503020204020204" pitchFamily="34" charset="-122"/>
                  <a:ea typeface="微软雅黑" panose="020B0503020204020204" pitchFamily="34" charset="-122"/>
                </a:rPr>
                <a:t>JPA</a:t>
              </a:r>
            </a:p>
            <a:p>
              <a:pPr defTabSz="685800"/>
              <a:endParaRPr lang="en-US" altLang="zh-CN" sz="16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buFont typeface="Arial" panose="020B0604020202020204" pitchFamily="34" charset="0"/>
                <a:buChar char="•"/>
              </a:pPr>
              <a:r>
                <a:rPr lang="zh-CN" altLang="en-US" sz="1200" spc="90" dirty="0">
                  <a:solidFill>
                    <a:srgbClr val="005000"/>
                  </a:solidFill>
                  <a:latin typeface="微软雅黑" panose="020B0503020204020204" pitchFamily="34" charset="-122"/>
                  <a:ea typeface="微软雅黑" panose="020B0503020204020204" pitchFamily="34" charset="-122"/>
                </a:rPr>
                <a:t>使用</a:t>
              </a:r>
              <a:r>
                <a:rPr lang="en-US" altLang="zh-CN" sz="1200" spc="90" dirty="0">
                  <a:solidFill>
                    <a:srgbClr val="005000"/>
                  </a:solidFill>
                  <a:latin typeface="微软雅黑" panose="020B0503020204020204" pitchFamily="34" charset="-122"/>
                  <a:ea typeface="微软雅黑" panose="020B0503020204020204" pitchFamily="34" charset="-122"/>
                </a:rPr>
                <a:t>Spring </a:t>
              </a:r>
              <a:r>
                <a:rPr lang="en-US" altLang="zh-CN" sz="1200" spc="90" dirty="0">
                  <a:solidFill>
                    <a:srgbClr val="005000"/>
                  </a:solidFill>
                  <a:latin typeface="微软雅黑" panose="020B0503020204020204" pitchFamily="34" charset="-122"/>
                  <a:ea typeface="微软雅黑" panose="020B0503020204020204" pitchFamily="34" charset="-122"/>
                </a:rPr>
                <a:t>Data </a:t>
              </a:r>
              <a:r>
                <a:rPr lang="en-US" altLang="zh-CN" sz="1200" spc="90" dirty="0">
                  <a:solidFill>
                    <a:srgbClr val="005000"/>
                  </a:solidFill>
                  <a:latin typeface="微软雅黑" panose="020B0503020204020204" pitchFamily="34" charset="-122"/>
                  <a:ea typeface="微软雅黑" panose="020B0503020204020204" pitchFamily="34" charset="-122"/>
                </a:rPr>
                <a:t>JPA</a:t>
              </a:r>
              <a:r>
                <a:rPr lang="zh-CN" altLang="en-US" sz="1200" spc="90" dirty="0">
                  <a:solidFill>
                    <a:srgbClr val="005000"/>
                  </a:solidFill>
                  <a:latin typeface="微软雅黑" panose="020B0503020204020204" pitchFamily="34" charset="-122"/>
                  <a:ea typeface="微软雅黑" panose="020B0503020204020204" pitchFamily="34" charset="-122"/>
                </a:rPr>
                <a:t>项目</a:t>
              </a:r>
              <a:endParaRPr lang="en-US" altLang="zh-CN" sz="1200" spc="90" dirty="0">
                <a:solidFill>
                  <a:srgbClr val="005000"/>
                </a:solidFill>
                <a:latin typeface="微软雅黑" panose="020B0503020204020204" pitchFamily="34" charset="-122"/>
                <a:ea typeface="微软雅黑" panose="020B0503020204020204" pitchFamily="34" charset="-122"/>
              </a:endParaRPr>
            </a:p>
            <a:p>
              <a:pPr marL="285750" indent="-285750" defTabSz="685800">
                <a:buFont typeface="Arial" panose="020B0604020202020204" pitchFamily="34" charset="0"/>
                <a:buChar char="•"/>
              </a:pPr>
              <a:r>
                <a:rPr lang="zh-CN" altLang="en-US" sz="1200" spc="90" dirty="0">
                  <a:solidFill>
                    <a:srgbClr val="005000"/>
                  </a:solidFill>
                  <a:latin typeface="微软雅黑" panose="020B0503020204020204" pitchFamily="34" charset="-122"/>
                  <a:ea typeface="微软雅黑" panose="020B0503020204020204" pitchFamily="34" charset="-122"/>
                </a:rPr>
                <a:t>查询功能的实现</a:t>
              </a:r>
              <a:endParaRPr lang="en-US" altLang="zh-CN" sz="1200" spc="90" dirty="0">
                <a:solidFill>
                  <a:srgbClr val="005000"/>
                </a:solidFill>
                <a:latin typeface="微软雅黑" panose="020B0503020204020204" pitchFamily="34" charset="-122"/>
                <a:ea typeface="微软雅黑" panose="020B0503020204020204" pitchFamily="34" charset="-122"/>
              </a:endParaRPr>
            </a:p>
            <a:p>
              <a:pPr marL="285750" indent="-285750" defTabSz="685800">
                <a:buFont typeface="Arial" panose="020B0604020202020204" pitchFamily="34" charset="0"/>
                <a:buChar char="•"/>
              </a:pPr>
              <a:r>
                <a:rPr lang="zh-CN" altLang="en-US" sz="1200" spc="90" dirty="0">
                  <a:solidFill>
                    <a:srgbClr val="005000"/>
                  </a:solidFill>
                  <a:latin typeface="微软雅黑" panose="020B0503020204020204" pitchFamily="34" charset="-122"/>
                  <a:ea typeface="微软雅黑" panose="020B0503020204020204" pitchFamily="34" charset="-122"/>
                </a:rPr>
                <a:t>数据更新</a:t>
              </a:r>
              <a:r>
                <a:rPr lang="zh-CN" altLang="en-US" sz="1200" spc="90" dirty="0">
                  <a:solidFill>
                    <a:srgbClr val="005000"/>
                  </a:solidFill>
                  <a:latin typeface="微软雅黑" panose="020B0503020204020204" pitchFamily="34" charset="-122"/>
                  <a:ea typeface="微软雅黑" panose="020B0503020204020204" pitchFamily="34" charset="-122"/>
                </a:rPr>
                <a:t>和</a:t>
              </a:r>
              <a:r>
                <a:rPr lang="zh-CN" altLang="en-US" sz="1200" spc="90" dirty="0">
                  <a:solidFill>
                    <a:srgbClr val="005000"/>
                  </a:solidFill>
                  <a:latin typeface="微软雅黑" panose="020B0503020204020204" pitchFamily="34" charset="-122"/>
                  <a:ea typeface="微软雅黑" panose="020B0503020204020204" pitchFamily="34" charset="-122"/>
                </a:rPr>
                <a:t>删除</a:t>
              </a:r>
              <a:endParaRPr lang="en-US" altLang="zh-CN" sz="1200" spc="90" dirty="0">
                <a:solidFill>
                  <a:srgbClr val="005000"/>
                </a:solidFill>
                <a:latin typeface="微软雅黑" panose="020B0503020204020204" pitchFamily="34" charset="-122"/>
                <a:ea typeface="微软雅黑" panose="020B0503020204020204" pitchFamily="34" charset="-122"/>
              </a:endParaRPr>
            </a:p>
            <a:p>
              <a:pPr defTabSz="685800"/>
              <a:endParaRPr lang="en-US" altLang="zh-CN" sz="1600" spc="90" dirty="0" smtClean="0">
                <a:solidFill>
                  <a:srgbClr val="005000"/>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413" y="1915861"/>
              <a:ext cx="285750" cy="285750"/>
            </a:xfrm>
            <a:prstGeom prst="rect">
              <a:avLst/>
            </a:prstGeom>
          </p:spPr>
        </p:pic>
      </p:grpSp>
    </p:spTree>
    <p:extLst>
      <p:ext uri="{BB962C8B-B14F-4D97-AF65-F5344CB8AC3E}">
        <p14:creationId xmlns:p14="http://schemas.microsoft.com/office/powerpoint/2010/main" val="31049794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Spring Data</a:t>
                </a:r>
                <a:r>
                  <a:rPr lang="zh-CN" altLang="en-US" sz="2000" spc="90" dirty="0" smtClean="0">
                    <a:solidFill>
                      <a:srgbClr val="005000"/>
                    </a:solidFill>
                    <a:latin typeface="微软雅黑" panose="020B0503020204020204" pitchFamily="34" charset="-122"/>
                    <a:ea typeface="微软雅黑" panose="020B0503020204020204" pitchFamily="34" charset="-122"/>
                  </a:rPr>
                  <a:t> </a:t>
                </a:r>
                <a:r>
                  <a:rPr lang="en-US" altLang="zh-CN" sz="2000" spc="90" dirty="0" smtClean="0">
                    <a:solidFill>
                      <a:srgbClr val="005000"/>
                    </a:solidFill>
                    <a:latin typeface="微软雅黑" panose="020B0503020204020204" pitchFamily="34" charset="-122"/>
                    <a:ea typeface="微软雅黑" panose="020B0503020204020204" pitchFamily="34" charset="-122"/>
                  </a:rPr>
                  <a:t>JPA</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
        <p:nvSpPr>
          <p:cNvPr id="10" name="文本框 9"/>
          <p:cNvSpPr txBox="1"/>
          <p:nvPr/>
        </p:nvSpPr>
        <p:spPr>
          <a:xfrm>
            <a:off x="807715" y="1059582"/>
            <a:ext cx="7007772" cy="2185214"/>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自定义数据更新</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lnSpc>
                <a:spcPct val="200000"/>
              </a:lnSpc>
              <a:buFont typeface="Arial" panose="020B0604020202020204" pitchFamily="34" charset="0"/>
              <a:buChar char="•"/>
            </a:pPr>
            <a:r>
              <a:rPr lang="en-US" altLang="zh-CN" sz="1200" spc="90" dirty="0" smtClean="0">
                <a:solidFill>
                  <a:srgbClr val="005000"/>
                </a:solidFill>
                <a:latin typeface="微软雅黑" panose="020B0503020204020204" pitchFamily="34" charset="-122"/>
                <a:ea typeface="微软雅黑" panose="020B0503020204020204" pitchFamily="34" charset="-122"/>
              </a:rPr>
              <a:t>Spring Data </a:t>
            </a:r>
            <a:r>
              <a:rPr lang="en-US" altLang="zh-CN" sz="1200" spc="90" dirty="0" smtClean="0">
                <a:solidFill>
                  <a:srgbClr val="005000"/>
                </a:solidFill>
                <a:latin typeface="微软雅黑" panose="020B0503020204020204" pitchFamily="34" charset="-122"/>
                <a:ea typeface="微软雅黑" panose="020B0503020204020204" pitchFamily="34" charset="-122"/>
              </a:rPr>
              <a:t>JPA</a:t>
            </a:r>
            <a:r>
              <a:rPr lang="zh-CN" altLang="en-US" sz="1200" spc="90" dirty="0" smtClean="0">
                <a:solidFill>
                  <a:srgbClr val="005000"/>
                </a:solidFill>
                <a:latin typeface="微软雅黑" panose="020B0503020204020204" pitchFamily="34" charset="-122"/>
                <a:ea typeface="微软雅黑" panose="020B0503020204020204" pitchFamily="34" charset="-122"/>
              </a:rPr>
              <a:t>的</a:t>
            </a:r>
            <a:r>
              <a:rPr lang="en-US" altLang="zh-CN" sz="1200" spc="90" dirty="0" smtClean="0">
                <a:solidFill>
                  <a:srgbClr val="005000"/>
                </a:solidFill>
                <a:latin typeface="微软雅黑" panose="020B0503020204020204" pitchFamily="34" charset="-122"/>
                <a:ea typeface="微软雅黑" panose="020B0503020204020204" pitchFamily="34" charset="-122"/>
              </a:rPr>
              <a:t>repository</a:t>
            </a:r>
            <a:r>
              <a:rPr lang="zh-CN" altLang="en-US" sz="1200" spc="90" dirty="0" smtClean="0">
                <a:solidFill>
                  <a:srgbClr val="005000"/>
                </a:solidFill>
                <a:latin typeface="微软雅黑" panose="020B0503020204020204" pitchFamily="34" charset="-122"/>
                <a:ea typeface="微软雅黑" panose="020B0503020204020204" pitchFamily="34" charset="-122"/>
              </a:rPr>
              <a:t>提供了</a:t>
            </a:r>
            <a:r>
              <a:rPr lang="en-US" altLang="zh-CN" sz="1200" spc="90" dirty="0" smtClean="0">
                <a:solidFill>
                  <a:srgbClr val="005000"/>
                </a:solidFill>
                <a:latin typeface="微软雅黑" panose="020B0503020204020204" pitchFamily="34" charset="-122"/>
                <a:ea typeface="微软雅黑" panose="020B0503020204020204" pitchFamily="34" charset="-122"/>
              </a:rPr>
              <a:t>delete</a:t>
            </a:r>
            <a:r>
              <a:rPr lang="zh-CN" altLang="en-US" sz="1200" spc="90" dirty="0" smtClean="0">
                <a:solidFill>
                  <a:srgbClr val="005000"/>
                </a:solidFill>
                <a:latin typeface="微软雅黑" panose="020B0503020204020204" pitchFamily="34" charset="-122"/>
                <a:ea typeface="微软雅黑" panose="020B0503020204020204" pitchFamily="34" charset="-122"/>
              </a:rPr>
              <a:t>和</a:t>
            </a:r>
            <a:r>
              <a:rPr lang="en-US" altLang="zh-CN" sz="1200" spc="90" dirty="0" smtClean="0">
                <a:solidFill>
                  <a:srgbClr val="005000"/>
                </a:solidFill>
                <a:latin typeface="微软雅黑" panose="020B0503020204020204" pitchFamily="34" charset="-122"/>
                <a:ea typeface="微软雅黑" panose="020B0503020204020204" pitchFamily="34" charset="-122"/>
              </a:rPr>
              <a:t>save</a:t>
            </a:r>
            <a:r>
              <a:rPr lang="zh-CN" altLang="en-US" sz="1200" spc="90" dirty="0" smtClean="0">
                <a:solidFill>
                  <a:srgbClr val="005000"/>
                </a:solidFill>
                <a:latin typeface="微软雅黑" panose="020B0503020204020204" pitchFamily="34" charset="-122"/>
                <a:ea typeface="微软雅黑" panose="020B0503020204020204" pitchFamily="34" charset="-122"/>
              </a:rPr>
              <a:t>方法进行删除和更新。但是一般都需要先查询出</a:t>
            </a:r>
            <a:r>
              <a:rPr lang="en-US" altLang="zh-CN" sz="1200" spc="90" dirty="0" smtClean="0">
                <a:solidFill>
                  <a:srgbClr val="005000"/>
                </a:solidFill>
                <a:latin typeface="微软雅黑" panose="020B0503020204020204" pitchFamily="34" charset="-122"/>
                <a:ea typeface="微软雅黑" panose="020B0503020204020204" pitchFamily="34" charset="-122"/>
              </a:rPr>
              <a:t>Entity</a:t>
            </a:r>
            <a:r>
              <a:rPr lang="zh-CN" altLang="en-US" sz="1200" spc="90" dirty="0" smtClean="0">
                <a:solidFill>
                  <a:srgbClr val="005000"/>
                </a:solidFill>
                <a:latin typeface="微软雅黑" panose="020B0503020204020204" pitchFamily="34" charset="-122"/>
                <a:ea typeface="微软雅黑" panose="020B0503020204020204" pitchFamily="34" charset="-122"/>
              </a:rPr>
              <a:t>才能进行删除和更新。此外，</a:t>
            </a:r>
            <a:r>
              <a:rPr lang="en-US" altLang="zh-CN" sz="1200" spc="90" dirty="0" smtClean="0">
                <a:solidFill>
                  <a:srgbClr val="005000"/>
                </a:solidFill>
                <a:latin typeface="微软雅黑" panose="020B0503020204020204" pitchFamily="34" charset="-122"/>
                <a:ea typeface="微软雅黑" panose="020B0503020204020204" pitchFamily="34" charset="-122"/>
              </a:rPr>
              <a:t>JPA</a:t>
            </a:r>
            <a:r>
              <a:rPr lang="zh-CN" altLang="en-US" sz="1200" spc="90" dirty="0" smtClean="0">
                <a:solidFill>
                  <a:srgbClr val="005000"/>
                </a:solidFill>
                <a:latin typeface="微软雅黑" panose="020B0503020204020204" pitchFamily="34" charset="-122"/>
                <a:ea typeface="微软雅黑" panose="020B0503020204020204" pitchFamily="34" charset="-122"/>
              </a:rPr>
              <a:t>也支持自定义的删除和更新操作。</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lvl="2" defTabSz="685800">
              <a:lnSpc>
                <a:spcPct val="200000"/>
              </a:lnSpc>
            </a:pP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1</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Query</a:t>
            </a:r>
            <a:r>
              <a:rPr lang="zh-CN" altLang="en-US" sz="1000" spc="90" dirty="0" smtClean="0">
                <a:solidFill>
                  <a:srgbClr val="005000"/>
                </a:solidFill>
                <a:latin typeface="微软雅黑" panose="020B0503020204020204" pitchFamily="34" charset="-122"/>
                <a:ea typeface="微软雅黑" panose="020B0503020204020204" pitchFamily="34" charset="-122"/>
              </a:rPr>
              <a:t>使用</a:t>
            </a:r>
            <a:r>
              <a:rPr lang="en-US" altLang="zh-CN" sz="1000" spc="90" dirty="0" smtClean="0">
                <a:solidFill>
                  <a:srgbClr val="005000"/>
                </a:solidFill>
                <a:latin typeface="微软雅黑" panose="020B0503020204020204" pitchFamily="34" charset="-122"/>
                <a:ea typeface="微软雅黑" panose="020B0503020204020204" pitchFamily="34" charset="-122"/>
              </a:rPr>
              <a:t>JPQL</a:t>
            </a:r>
            <a:r>
              <a:rPr lang="zh-CN" altLang="en-US" sz="1000" spc="90" dirty="0" smtClean="0">
                <a:solidFill>
                  <a:srgbClr val="005000"/>
                </a:solidFill>
                <a:latin typeface="微软雅黑" panose="020B0503020204020204" pitchFamily="34" charset="-122"/>
                <a:ea typeface="微软雅黑" panose="020B0503020204020204" pitchFamily="34" charset="-122"/>
              </a:rPr>
              <a:t>删除或更新</a:t>
            </a:r>
            <a:r>
              <a:rPr lang="zh-CN" altLang="en-US" sz="1000" spc="90" dirty="0" smtClean="0">
                <a:solidFill>
                  <a:srgbClr val="005000"/>
                </a:solidFill>
                <a:latin typeface="微软雅黑" panose="020B0503020204020204" pitchFamily="34" charset="-122"/>
                <a:ea typeface="微软雅黑" panose="020B0503020204020204" pitchFamily="34" charset="-122"/>
              </a:rPr>
              <a:t>语句</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a:p>
            <a:pPr lvl="2" defTabSz="685800">
              <a:lnSpc>
                <a:spcPct val="200000"/>
              </a:lnSpc>
            </a:pP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2</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Modifying</a:t>
            </a:r>
            <a:r>
              <a:rPr lang="zh-CN" altLang="en-US" sz="1000" spc="90" dirty="0" smtClean="0">
                <a:solidFill>
                  <a:srgbClr val="005000"/>
                </a:solidFill>
                <a:latin typeface="微软雅黑" panose="020B0503020204020204" pitchFamily="34" charset="-122"/>
                <a:ea typeface="微软雅黑" panose="020B0503020204020204" pitchFamily="34" charset="-122"/>
              </a:rPr>
              <a:t>表明</a:t>
            </a:r>
            <a:r>
              <a:rPr lang="en-US" altLang="zh-CN" sz="1000" spc="90" dirty="0" smtClean="0">
                <a:solidFill>
                  <a:srgbClr val="005000"/>
                </a:solidFill>
                <a:latin typeface="微软雅黑" panose="020B0503020204020204" pitchFamily="34" charset="-122"/>
                <a:ea typeface="微软雅黑" panose="020B0503020204020204" pitchFamily="34" charset="-122"/>
              </a:rPr>
              <a:t>@Query</a:t>
            </a:r>
            <a:r>
              <a:rPr lang="zh-CN" altLang="en-US" sz="1000" spc="90" dirty="0" smtClean="0">
                <a:solidFill>
                  <a:srgbClr val="005000"/>
                </a:solidFill>
                <a:latin typeface="微软雅黑" panose="020B0503020204020204" pitchFamily="34" charset="-122"/>
                <a:ea typeface="微软雅黑" panose="020B0503020204020204" pitchFamily="34" charset="-122"/>
              </a:rPr>
              <a:t>是删除或更新语句</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a:p>
            <a:pPr lvl="2" defTabSz="685800">
              <a:lnSpc>
                <a:spcPct val="200000"/>
              </a:lnSpc>
            </a:pP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en-US" altLang="zh-CN" sz="1000" spc="90" dirty="0" smtClean="0">
                <a:solidFill>
                  <a:srgbClr val="005000"/>
                </a:solidFill>
                <a:latin typeface="微软雅黑" panose="020B0503020204020204" pitchFamily="34" charset="-122"/>
                <a:ea typeface="微软雅黑" panose="020B0503020204020204" pitchFamily="34" charset="-122"/>
              </a:rPr>
              <a:t>3</a:t>
            </a:r>
            <a:r>
              <a:rPr lang="zh-CN" altLang="en-US" sz="1000" spc="90" dirty="0" smtClean="0">
                <a:solidFill>
                  <a:srgbClr val="005000"/>
                </a:solidFill>
                <a:latin typeface="微软雅黑" panose="020B0503020204020204" pitchFamily="34" charset="-122"/>
                <a:ea typeface="微软雅黑" panose="020B0503020204020204" pitchFamily="34" charset="-122"/>
              </a:rPr>
              <a:t>）与查询</a:t>
            </a:r>
            <a:r>
              <a:rPr lang="en-US" altLang="zh-CN" sz="1000" spc="90" dirty="0" smtClean="0">
                <a:solidFill>
                  <a:srgbClr val="005000"/>
                </a:solidFill>
                <a:latin typeface="微软雅黑" panose="020B0503020204020204" pitchFamily="34" charset="-122"/>
                <a:ea typeface="微软雅黑" panose="020B0503020204020204" pitchFamily="34" charset="-122"/>
              </a:rPr>
              <a:t>@Query</a:t>
            </a:r>
            <a:r>
              <a:rPr lang="zh-CN" altLang="en-US" sz="1000" spc="90" dirty="0" smtClean="0">
                <a:solidFill>
                  <a:srgbClr val="005000"/>
                </a:solidFill>
                <a:latin typeface="微软雅黑" panose="020B0503020204020204" pitchFamily="34" charset="-122"/>
                <a:ea typeface="微软雅黑" panose="020B0503020204020204" pitchFamily="34" charset="-122"/>
              </a:rPr>
              <a:t>不同的是，</a:t>
            </a:r>
            <a:r>
              <a:rPr lang="en-US" altLang="zh-CN" sz="1000" spc="90" dirty="0" smtClean="0">
                <a:solidFill>
                  <a:srgbClr val="005000"/>
                </a:solidFill>
                <a:latin typeface="微软雅黑" panose="020B0503020204020204" pitchFamily="34" charset="-122"/>
                <a:ea typeface="微软雅黑" panose="020B0503020204020204" pitchFamily="34" charset="-122"/>
              </a:rPr>
              <a:t>@Modifying</a:t>
            </a:r>
            <a:r>
              <a:rPr lang="zh-CN" altLang="en-US" sz="1000" spc="90" dirty="0" smtClean="0">
                <a:solidFill>
                  <a:srgbClr val="005000"/>
                </a:solidFill>
                <a:latin typeface="微软雅黑" panose="020B0503020204020204" pitchFamily="34" charset="-122"/>
                <a:ea typeface="微软雅黑" panose="020B0503020204020204" pitchFamily="34" charset="-122"/>
              </a:rPr>
              <a:t>的</a:t>
            </a:r>
            <a:r>
              <a:rPr lang="en-US" altLang="zh-CN" sz="1000" spc="90" dirty="0" smtClean="0">
                <a:solidFill>
                  <a:srgbClr val="005000"/>
                </a:solidFill>
                <a:latin typeface="微软雅黑" panose="020B0503020204020204" pitchFamily="34" charset="-122"/>
                <a:ea typeface="微软雅黑" panose="020B0503020204020204" pitchFamily="34" charset="-122"/>
              </a:rPr>
              <a:t>@	Query</a:t>
            </a:r>
            <a:r>
              <a:rPr lang="zh-CN" altLang="en-US" sz="1000" spc="90" dirty="0" smtClean="0">
                <a:solidFill>
                  <a:srgbClr val="005000"/>
                </a:solidFill>
                <a:latin typeface="微软雅黑" panose="020B0503020204020204" pitchFamily="34" charset="-122"/>
                <a:ea typeface="微软雅黑" panose="020B0503020204020204" pitchFamily="34" charset="-122"/>
              </a:rPr>
              <a:t>必须有事务管理</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1840819" y="4227934"/>
            <a:ext cx="2589431" cy="805864"/>
          </a:xfrm>
          <a:prstGeom prst="rect">
            <a:avLst/>
          </a:prstGeom>
        </p:spPr>
      </p:pic>
      <p:pic>
        <p:nvPicPr>
          <p:cNvPr id="6" name="图片 5"/>
          <p:cNvPicPr>
            <a:picLocks noChangeAspect="1"/>
          </p:cNvPicPr>
          <p:nvPr/>
        </p:nvPicPr>
        <p:blipFill>
          <a:blip r:embed="rId5"/>
          <a:stretch>
            <a:fillRect/>
          </a:stretch>
        </p:blipFill>
        <p:spPr>
          <a:xfrm>
            <a:off x="1840819" y="3244796"/>
            <a:ext cx="5367488" cy="911130"/>
          </a:xfrm>
          <a:prstGeom prst="rect">
            <a:avLst/>
          </a:prstGeom>
        </p:spPr>
      </p:pic>
    </p:spTree>
    <p:extLst>
      <p:ext uri="{BB962C8B-B14F-4D97-AF65-F5344CB8AC3E}">
        <p14:creationId xmlns:p14="http://schemas.microsoft.com/office/powerpoint/2010/main" val="16193321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3563888" y="2139702"/>
            <a:ext cx="3024335" cy="762000"/>
            <a:chOff x="3563888" y="2139702"/>
            <a:chExt cx="3024335" cy="76200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2139702"/>
              <a:ext cx="762000" cy="762000"/>
            </a:xfrm>
            <a:prstGeom prst="rect">
              <a:avLst/>
            </a:prstGeom>
          </p:spPr>
        </p:pic>
        <p:sp>
          <p:nvSpPr>
            <p:cNvPr id="30" name="文本框 29"/>
            <p:cNvSpPr txBox="1"/>
            <p:nvPr/>
          </p:nvSpPr>
          <p:spPr>
            <a:xfrm>
              <a:off x="4572000" y="2259092"/>
              <a:ext cx="2016223" cy="52322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algn="l" defTabSz="685800"/>
              <a:r>
                <a:rPr lang="en-US" altLang="zh-CN" sz="2800" spc="110" dirty="0" smtClean="0">
                  <a:solidFill>
                    <a:srgbClr val="70AD47">
                      <a:lumMod val="75000"/>
                    </a:srgbClr>
                  </a:solidFill>
                  <a:latin typeface="微软雅黑" panose="020B0503020204020204" pitchFamily="34" charset="-122"/>
                  <a:ea typeface="微软雅黑" panose="020B0503020204020204" pitchFamily="34" charset="-122"/>
                </a:rPr>
                <a:t>Q&amp;A</a:t>
              </a:r>
              <a:endParaRPr lang="zh-CN" altLang="en-US" sz="2800" spc="110" dirty="0">
                <a:solidFill>
                  <a:srgbClr val="70AD47">
                    <a:lumMod val="75000"/>
                  </a:srgb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582596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807715" y="1059582"/>
            <a:ext cx="7007772" cy="2246769"/>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JPA</a:t>
            </a:r>
            <a:r>
              <a:rPr lang="zh-CN" altLang="en-US" sz="1400" spc="90" dirty="0" smtClean="0">
                <a:solidFill>
                  <a:srgbClr val="005000"/>
                </a:solidFill>
                <a:latin typeface="微软雅黑" panose="020B0503020204020204" pitchFamily="34" charset="-122"/>
                <a:ea typeface="微软雅黑" panose="020B0503020204020204" pitchFamily="34" charset="-122"/>
              </a:rPr>
              <a:t>伴随于</a:t>
            </a:r>
            <a:r>
              <a:rPr lang="en-US" altLang="zh-CN" sz="1400" spc="90" dirty="0" err="1" smtClean="0">
                <a:solidFill>
                  <a:srgbClr val="005000"/>
                </a:solidFill>
                <a:latin typeface="微软雅黑" panose="020B0503020204020204" pitchFamily="34" charset="-122"/>
                <a:ea typeface="微软雅黑" panose="020B0503020204020204" pitchFamily="34" charset="-122"/>
              </a:rPr>
              <a:t>JavaEE</a:t>
            </a:r>
            <a:r>
              <a:rPr lang="en-US" altLang="zh-CN" sz="1400" spc="90" dirty="0" smtClean="0">
                <a:solidFill>
                  <a:srgbClr val="005000"/>
                </a:solidFill>
                <a:latin typeface="微软雅黑" panose="020B0503020204020204" pitchFamily="34" charset="-122"/>
                <a:ea typeface="微软雅黑" panose="020B0503020204020204" pitchFamily="34" charset="-122"/>
              </a:rPr>
              <a:t> 5</a:t>
            </a:r>
            <a:r>
              <a:rPr lang="zh-CN" altLang="en-US" sz="1400" spc="90" dirty="0" smtClean="0">
                <a:solidFill>
                  <a:srgbClr val="005000"/>
                </a:solidFill>
                <a:latin typeface="微软雅黑" panose="020B0503020204020204" pitchFamily="34" charset="-122"/>
                <a:ea typeface="微软雅黑" panose="020B0503020204020204" pitchFamily="34" charset="-122"/>
              </a:rPr>
              <a:t>发布的</a:t>
            </a:r>
            <a:r>
              <a:rPr lang="en-US" altLang="zh-CN" sz="1400" spc="90" dirty="0" smtClean="0">
                <a:solidFill>
                  <a:srgbClr val="005000"/>
                </a:solidFill>
                <a:latin typeface="微软雅黑" panose="020B0503020204020204" pitchFamily="34" charset="-122"/>
                <a:ea typeface="微软雅黑" panose="020B0503020204020204" pitchFamily="34" charset="-122"/>
              </a:rPr>
              <a:t>ORM</a:t>
            </a:r>
            <a:r>
              <a:rPr lang="zh-CN" altLang="en-US" sz="1400" spc="90" dirty="0" smtClean="0">
                <a:solidFill>
                  <a:srgbClr val="005000"/>
                </a:solidFill>
                <a:latin typeface="微软雅黑" panose="020B0503020204020204" pitchFamily="34" charset="-122"/>
                <a:ea typeface="微软雅黑" panose="020B0503020204020204" pitchFamily="34" charset="-122"/>
              </a:rPr>
              <a:t>数据持久层</a:t>
            </a:r>
            <a:r>
              <a:rPr lang="en-US" altLang="zh-CN" sz="1400" spc="90" dirty="0" smtClean="0">
                <a:solidFill>
                  <a:srgbClr val="005000"/>
                </a:solidFill>
                <a:latin typeface="微软雅黑" panose="020B0503020204020204" pitchFamily="34" charset="-122"/>
                <a:ea typeface="微软雅黑" panose="020B0503020204020204" pitchFamily="34" charset="-122"/>
              </a:rPr>
              <a:t>API</a:t>
            </a:r>
            <a:r>
              <a:rPr lang="zh-CN" altLang="en-US" sz="1400" spc="90" dirty="0" smtClean="0">
                <a:solidFill>
                  <a:srgbClr val="005000"/>
                </a:solidFill>
                <a:latin typeface="微软雅黑" panose="020B0503020204020204" pitchFamily="34" charset="-122"/>
                <a:ea typeface="微软雅黑" panose="020B0503020204020204" pitchFamily="34" charset="-122"/>
              </a:rPr>
              <a:t>规范，吸收了开源社区相对成熟的</a:t>
            </a:r>
            <a:r>
              <a:rPr lang="en-US" altLang="zh-CN" sz="1400" spc="90" dirty="0" smtClean="0">
                <a:solidFill>
                  <a:srgbClr val="005000"/>
                </a:solidFill>
                <a:latin typeface="微软雅黑" panose="020B0503020204020204" pitchFamily="34" charset="-122"/>
                <a:ea typeface="微软雅黑" panose="020B0503020204020204" pitchFamily="34" charset="-122"/>
              </a:rPr>
              <a:t>ORM</a:t>
            </a:r>
            <a:r>
              <a:rPr lang="zh-CN" altLang="en-US" sz="1400" spc="90" dirty="0" smtClean="0">
                <a:solidFill>
                  <a:srgbClr val="005000"/>
                </a:solidFill>
                <a:latin typeface="微软雅黑" panose="020B0503020204020204" pitchFamily="34" charset="-122"/>
                <a:ea typeface="微软雅黑" panose="020B0503020204020204" pitchFamily="34" charset="-122"/>
              </a:rPr>
              <a:t>思想。</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JPA</a:t>
            </a:r>
            <a:r>
              <a:rPr lang="zh-CN" altLang="en-US" sz="1400" spc="90" dirty="0" smtClean="0">
                <a:solidFill>
                  <a:srgbClr val="005000"/>
                </a:solidFill>
                <a:latin typeface="微软雅黑" panose="020B0503020204020204" pitchFamily="34" charset="-122"/>
                <a:ea typeface="微软雅黑" panose="020B0503020204020204" pitchFamily="34" charset="-122"/>
              </a:rPr>
              <a:t>不需要依赖于</a:t>
            </a:r>
            <a:r>
              <a:rPr lang="en-US" altLang="zh-CN" sz="1400" spc="90" dirty="0" smtClean="0">
                <a:solidFill>
                  <a:srgbClr val="005000"/>
                </a:solidFill>
                <a:latin typeface="微软雅黑" panose="020B0503020204020204" pitchFamily="34" charset="-122"/>
                <a:ea typeface="微软雅黑" panose="020B0503020204020204" pitchFamily="34" charset="-122"/>
              </a:rPr>
              <a:t>EJB</a:t>
            </a:r>
            <a:r>
              <a:rPr lang="zh-CN" altLang="en-US" sz="1400" spc="90" dirty="0" smtClean="0">
                <a:solidFill>
                  <a:srgbClr val="005000"/>
                </a:solidFill>
                <a:latin typeface="微软雅黑" panose="020B0503020204020204" pitchFamily="34" charset="-122"/>
                <a:ea typeface="微软雅黑" panose="020B0503020204020204" pitchFamily="34" charset="-122"/>
              </a:rPr>
              <a:t>容器，可以运行于</a:t>
            </a:r>
            <a:r>
              <a:rPr lang="en-US" altLang="zh-CN" sz="1400" spc="90" dirty="0" smtClean="0">
                <a:solidFill>
                  <a:srgbClr val="005000"/>
                </a:solidFill>
                <a:latin typeface="微软雅黑" panose="020B0503020204020204" pitchFamily="34" charset="-122"/>
                <a:ea typeface="微软雅黑" panose="020B0503020204020204" pitchFamily="34" charset="-122"/>
              </a:rPr>
              <a:t>JAVA SE</a:t>
            </a:r>
            <a:r>
              <a:rPr lang="zh-CN" altLang="en-US" sz="1400" spc="90" dirty="0" smtClean="0">
                <a:solidFill>
                  <a:srgbClr val="005000"/>
                </a:solidFill>
                <a:latin typeface="微软雅黑" panose="020B0503020204020204" pitchFamily="34" charset="-122"/>
                <a:ea typeface="微软雅黑" panose="020B0503020204020204" pitchFamily="34" charset="-122"/>
              </a:rPr>
              <a:t>容器中。</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JPA</a:t>
            </a:r>
            <a:r>
              <a:rPr lang="zh-CN" altLang="en-US" sz="1400" spc="90" dirty="0" smtClean="0">
                <a:solidFill>
                  <a:srgbClr val="005000"/>
                </a:solidFill>
                <a:latin typeface="微软雅黑" panose="020B0503020204020204" pitchFamily="34" charset="-122"/>
                <a:ea typeface="微软雅黑" panose="020B0503020204020204" pitchFamily="34" charset="-122"/>
              </a:rPr>
              <a:t>一改之前</a:t>
            </a:r>
            <a:r>
              <a:rPr lang="en-US" altLang="zh-CN" sz="1400" spc="90" dirty="0" smtClean="0">
                <a:solidFill>
                  <a:srgbClr val="005000"/>
                </a:solidFill>
                <a:latin typeface="微软雅黑" panose="020B0503020204020204" pitchFamily="34" charset="-122"/>
                <a:ea typeface="微软雅黑" panose="020B0503020204020204" pitchFamily="34" charset="-122"/>
              </a:rPr>
              <a:t>EJB</a:t>
            </a:r>
            <a:r>
              <a:rPr lang="zh-CN" altLang="en-US" sz="1400" spc="90" dirty="0" smtClean="0">
                <a:solidFill>
                  <a:srgbClr val="005000"/>
                </a:solidFill>
                <a:latin typeface="微软雅黑" panose="020B0503020204020204" pitchFamily="34" charset="-122"/>
                <a:ea typeface="微软雅黑" panose="020B0503020204020204" pitchFamily="34" charset="-122"/>
              </a:rPr>
              <a:t>的</a:t>
            </a:r>
            <a:r>
              <a:rPr lang="en-US" altLang="zh-CN" sz="1400" spc="90" dirty="0" smtClean="0">
                <a:solidFill>
                  <a:srgbClr val="005000"/>
                </a:solidFill>
                <a:latin typeface="微软雅黑" panose="020B0503020204020204" pitchFamily="34" charset="-122"/>
                <a:ea typeface="微软雅黑" panose="020B0503020204020204" pitchFamily="34" charset="-122"/>
              </a:rPr>
              <a:t>Entity Bean</a:t>
            </a:r>
            <a:r>
              <a:rPr lang="zh-CN" altLang="en-US" sz="1400" spc="90" dirty="0" smtClean="0">
                <a:solidFill>
                  <a:srgbClr val="005000"/>
                </a:solidFill>
                <a:latin typeface="微软雅黑" panose="020B0503020204020204" pitchFamily="34" charset="-122"/>
                <a:ea typeface="微软雅黑" panose="020B0503020204020204" pitchFamily="34" charset="-122"/>
              </a:rPr>
              <a:t>的笨重形象，得到了各大厂商的支持，目前比较成熟的</a:t>
            </a:r>
            <a:r>
              <a:rPr lang="en-US" altLang="zh-CN" sz="1400" spc="90" dirty="0" smtClean="0">
                <a:solidFill>
                  <a:srgbClr val="005000"/>
                </a:solidFill>
                <a:latin typeface="微软雅黑" panose="020B0503020204020204" pitchFamily="34" charset="-122"/>
                <a:ea typeface="微软雅黑" panose="020B0503020204020204" pitchFamily="34" charset="-122"/>
              </a:rPr>
              <a:t>JPA</a:t>
            </a:r>
            <a:r>
              <a:rPr lang="zh-CN" altLang="en-US" sz="1400" spc="90" dirty="0" smtClean="0">
                <a:solidFill>
                  <a:srgbClr val="005000"/>
                </a:solidFill>
                <a:latin typeface="微软雅黑" panose="020B0503020204020204" pitchFamily="34" charset="-122"/>
                <a:ea typeface="微软雅黑" panose="020B0503020204020204" pitchFamily="34" charset="-122"/>
              </a:rPr>
              <a:t>框架有</a:t>
            </a:r>
            <a:r>
              <a:rPr lang="en-US" altLang="zh-CN" sz="1400" spc="90" dirty="0" smtClean="0">
                <a:solidFill>
                  <a:srgbClr val="005000"/>
                </a:solidFill>
                <a:latin typeface="微软雅黑" panose="020B0503020204020204" pitchFamily="34" charset="-122"/>
                <a:ea typeface="微软雅黑" panose="020B0503020204020204" pitchFamily="34" charset="-122"/>
              </a:rPr>
              <a:t>Hibernate,</a:t>
            </a:r>
            <a:r>
              <a:rPr lang="zh-CN" altLang="en-US" sz="1400" spc="90" dirty="0" smtClean="0">
                <a:solidFill>
                  <a:srgbClr val="005000"/>
                </a:solidFill>
                <a:latin typeface="微软雅黑" panose="020B0503020204020204" pitchFamily="34" charset="-122"/>
                <a:ea typeface="微软雅黑" panose="020B0503020204020204" pitchFamily="34" charset="-122"/>
              </a:rPr>
              <a:t> </a:t>
            </a:r>
            <a:r>
              <a:rPr lang="en-US" altLang="zh-CN" sz="1400" spc="90" dirty="0" smtClean="0">
                <a:solidFill>
                  <a:srgbClr val="005000"/>
                </a:solidFill>
                <a:latin typeface="微软雅黑" panose="020B0503020204020204" pitchFamily="34" charset="-122"/>
                <a:ea typeface="微软雅黑" panose="020B0503020204020204" pitchFamily="34" charset="-122"/>
              </a:rPr>
              <a:t>Open JPA, </a:t>
            </a:r>
            <a:r>
              <a:rPr lang="en-US" altLang="zh-CN" sz="1400" spc="90" dirty="0" err="1" smtClean="0">
                <a:solidFill>
                  <a:srgbClr val="005000"/>
                </a:solidFill>
                <a:latin typeface="微软雅黑" panose="020B0503020204020204" pitchFamily="34" charset="-122"/>
                <a:ea typeface="微软雅黑" panose="020B0503020204020204" pitchFamily="34" charset="-122"/>
              </a:rPr>
              <a:t>EclipseLink</a:t>
            </a:r>
            <a:r>
              <a:rPr lang="zh-CN" altLang="en-US" sz="1400" spc="90" dirty="0" smtClean="0">
                <a:solidFill>
                  <a:srgbClr val="005000"/>
                </a:solidFill>
                <a:latin typeface="微软雅黑" panose="020B0503020204020204" pitchFamily="34" charset="-122"/>
                <a:ea typeface="微软雅黑" panose="020B0503020204020204" pitchFamily="34" charset="-122"/>
              </a:rPr>
              <a:t>，</a:t>
            </a:r>
            <a:r>
              <a:rPr lang="en-US" altLang="zh-CN" sz="1400" spc="90" dirty="0" smtClean="0">
                <a:solidFill>
                  <a:srgbClr val="005000"/>
                </a:solidFill>
                <a:latin typeface="微软雅黑" panose="020B0503020204020204" pitchFamily="34" charset="-122"/>
                <a:ea typeface="微软雅黑" panose="020B0503020204020204" pitchFamily="34" charset="-122"/>
              </a:rPr>
              <a:t>Hades</a:t>
            </a:r>
            <a:r>
              <a:rPr lang="zh-CN" altLang="en-US" sz="1400" spc="90" dirty="0" smtClean="0">
                <a:solidFill>
                  <a:srgbClr val="005000"/>
                </a:solidFill>
                <a:latin typeface="微软雅黑" panose="020B0503020204020204" pitchFamily="34" charset="-122"/>
                <a:ea typeface="微软雅黑" panose="020B0503020204020204" pitchFamily="34" charset="-122"/>
              </a:rPr>
              <a:t>。</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JPA</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Tree>
    <p:extLst>
      <p:ext uri="{BB962C8B-B14F-4D97-AF65-F5344CB8AC3E}">
        <p14:creationId xmlns:p14="http://schemas.microsoft.com/office/powerpoint/2010/main" val="2631711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807715" y="1059582"/>
            <a:ext cx="7007772" cy="52322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en-US" altLang="zh-CN" sz="1400" spc="90" dirty="0" smtClean="0">
                <a:solidFill>
                  <a:srgbClr val="005000"/>
                </a:solidFill>
                <a:latin typeface="微软雅黑" panose="020B0503020204020204" pitchFamily="34" charset="-122"/>
                <a:ea typeface="微软雅黑" panose="020B0503020204020204" pitchFamily="34" charset="-122"/>
              </a:rPr>
              <a:t>O/R</a:t>
            </a:r>
            <a:r>
              <a:rPr lang="zh-CN" altLang="en-US" sz="1400" spc="90" dirty="0" smtClean="0">
                <a:solidFill>
                  <a:srgbClr val="005000"/>
                </a:solidFill>
                <a:latin typeface="微软雅黑" panose="020B0503020204020204" pitchFamily="34" charset="-122"/>
                <a:ea typeface="微软雅黑" panose="020B0503020204020204" pitchFamily="34" charset="-122"/>
              </a:rPr>
              <a:t>实体映射规则</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JPA</a:t>
                </a:r>
                <a:r>
                  <a:rPr lang="zh-CN" altLang="en-US" sz="2000" spc="90" dirty="0" smtClean="0">
                    <a:solidFill>
                      <a:srgbClr val="005000"/>
                    </a:solidFill>
                    <a:latin typeface="微软雅黑" panose="020B0503020204020204" pitchFamily="34" charset="-122"/>
                    <a:ea typeface="微软雅黑" panose="020B0503020204020204" pitchFamily="34" charset="-122"/>
                  </a:rPr>
                  <a:t>规范的主要内容</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graphicFrame>
        <p:nvGraphicFramePr>
          <p:cNvPr id="9" name="表格 8"/>
          <p:cNvGraphicFramePr>
            <a:graphicFrameLocks noGrp="1"/>
          </p:cNvGraphicFramePr>
          <p:nvPr>
            <p:extLst>
              <p:ext uri="{D42A27DB-BD31-4B8C-83A1-F6EECF244321}">
                <p14:modId xmlns:p14="http://schemas.microsoft.com/office/powerpoint/2010/main" val="3390373719"/>
              </p:ext>
            </p:extLst>
          </p:nvPr>
        </p:nvGraphicFramePr>
        <p:xfrm>
          <a:off x="628650" y="2138204"/>
          <a:ext cx="7886700" cy="1314450"/>
        </p:xfrm>
        <a:graphic>
          <a:graphicData uri="http://schemas.openxmlformats.org/drawingml/2006/table">
            <a:tbl>
              <a:tblPr/>
              <a:tblGrid>
                <a:gridCol w="1279054"/>
                <a:gridCol w="1440160"/>
                <a:gridCol w="1440160"/>
                <a:gridCol w="3727326"/>
              </a:tblGrid>
              <a:tr h="0">
                <a:tc>
                  <a:txBody>
                    <a:bodyPr/>
                    <a:lstStyle/>
                    <a:p>
                      <a:pPr algn="ctr" fontAlgn="t"/>
                      <a:r>
                        <a:rPr lang="en-US" altLang="zh-CN" dirty="0" smtClean="0">
                          <a:effectLst/>
                        </a:rPr>
                        <a:t>Object</a:t>
                      </a:r>
                      <a:endParaRPr lang="zh-CN" alt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ctr" fontAlgn="t"/>
                      <a:r>
                        <a:rPr lang="en-US" altLang="zh-CN" dirty="0" smtClean="0">
                          <a:effectLst/>
                        </a:rPr>
                        <a:t>Relation</a:t>
                      </a:r>
                      <a:endParaRPr lang="zh-CN" alt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ctr" fontAlgn="t"/>
                      <a:r>
                        <a:rPr lang="en-US" altLang="zh-CN" dirty="0" smtClean="0">
                          <a:effectLst/>
                        </a:rPr>
                        <a:t>JPA</a:t>
                      </a:r>
                      <a:r>
                        <a:rPr lang="zh-CN" altLang="en-US" dirty="0" smtClean="0">
                          <a:effectLst/>
                        </a:rPr>
                        <a:t>注解</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ctr" fontAlgn="t"/>
                      <a:r>
                        <a:rPr lang="zh-CN" altLang="en-US">
                          <a:effectLst/>
                        </a:rPr>
                        <a:t>可选</a:t>
                      </a:r>
                      <a:r>
                        <a:rPr lang="en-US">
                          <a:effectLst/>
                        </a:rPr>
                        <a:t>annotion</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r>
              <a:tr h="0">
                <a:tc>
                  <a:txBody>
                    <a:bodyPr/>
                    <a:lstStyle/>
                    <a:p>
                      <a:pPr algn="l" fontAlgn="t"/>
                      <a:r>
                        <a:rPr lang="en-US">
                          <a:effectLst/>
                        </a:rPr>
                        <a:t>Class</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a:effectLst/>
                        </a:rPr>
                        <a:t>Table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a:effectLst/>
                        </a:rPr>
                        <a:t>@Entity</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dirty="0">
                          <a:effectLst/>
                        </a:rPr>
                        <a:t>@Table(name="</a:t>
                      </a:r>
                      <a:r>
                        <a:rPr lang="en-US" dirty="0" err="1" smtClean="0">
                          <a:effectLst/>
                        </a:rPr>
                        <a:t>table</a:t>
                      </a:r>
                      <a:r>
                        <a:rPr lang="en-US" altLang="zh-CN" dirty="0" err="1" smtClean="0">
                          <a:effectLst/>
                        </a:rPr>
                        <a:t>_name</a:t>
                      </a:r>
                      <a:r>
                        <a:rPr lang="en-US" dirty="0" smtClean="0">
                          <a:effectLst/>
                        </a:rPr>
                        <a:t>")</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r>
              <a:tr h="0">
                <a:tc>
                  <a:txBody>
                    <a:bodyPr/>
                    <a:lstStyle/>
                    <a:p>
                      <a:pPr algn="l" fontAlgn="t"/>
                      <a:r>
                        <a:rPr lang="en-US" dirty="0" smtClean="0">
                          <a:effectLst/>
                        </a:rPr>
                        <a:t>Field/Property</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dirty="0">
                          <a:effectLst/>
                        </a:rPr>
                        <a:t>column</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a:effectLst/>
                        </a:rPr>
                        <a:t>–</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dirty="0">
                          <a:effectLst/>
                        </a:rPr>
                        <a:t>@Column(name = </a:t>
                      </a:r>
                      <a:r>
                        <a:rPr lang="en-US" dirty="0" smtClean="0">
                          <a:effectLst/>
                        </a:rPr>
                        <a:t>“</a:t>
                      </a:r>
                      <a:r>
                        <a:rPr lang="en-US" dirty="0" err="1" smtClean="0">
                          <a:effectLst/>
                        </a:rPr>
                        <a:t>column_name</a:t>
                      </a:r>
                      <a:r>
                        <a:rPr lang="en-US" dirty="0" smtClean="0">
                          <a:effectLst/>
                        </a:rPr>
                        <a:t>")</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r>
              <a:tr h="0">
                <a:tc>
                  <a:txBody>
                    <a:bodyPr/>
                    <a:lstStyle/>
                    <a:p>
                      <a:pPr algn="l" fontAlgn="t"/>
                      <a:r>
                        <a:rPr lang="en-US" dirty="0" smtClean="0">
                          <a:effectLst/>
                        </a:rPr>
                        <a:t>Field/Property</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a:effectLst/>
                        </a:rPr>
                        <a:t>primary key</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dirty="0">
                          <a:effectLst/>
                        </a:rPr>
                        <a:t>@</a:t>
                      </a:r>
                      <a:r>
                        <a:rPr lang="en-US" dirty="0" smtClean="0">
                          <a:effectLst/>
                        </a:rPr>
                        <a:t>Id</a:t>
                      </a:r>
                      <a:r>
                        <a:rPr lang="zh-CN" altLang="en-US" dirty="0" smtClean="0">
                          <a:effectLst/>
                        </a:rPr>
                        <a:t>，</a:t>
                      </a:r>
                      <a:r>
                        <a:rPr lang="en-US" altLang="zh-CN" dirty="0" smtClean="0">
                          <a:effectLst/>
                        </a:rPr>
                        <a:t>@</a:t>
                      </a:r>
                      <a:r>
                        <a:rPr lang="en-US" altLang="zh-CN" dirty="0" err="1" smtClean="0">
                          <a:effectLst/>
                        </a:rPr>
                        <a:t>IdClass</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altLang="zh-CN" dirty="0">
                          <a:effectLst/>
                        </a:rPr>
                        <a:t>@</a:t>
                      </a:r>
                      <a:r>
                        <a:rPr lang="en-US" altLang="zh-CN" dirty="0" err="1" smtClean="0">
                          <a:effectLst/>
                        </a:rPr>
                        <a:t>GeneratedValue</a:t>
                      </a:r>
                      <a:endParaRPr lang="zh-CN" alt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r>
              <a:tr h="0">
                <a:tc>
                  <a:txBody>
                    <a:bodyPr/>
                    <a:lstStyle/>
                    <a:p>
                      <a:pPr algn="l" fontAlgn="t"/>
                      <a:r>
                        <a:rPr lang="en-US" dirty="0" smtClean="0">
                          <a:effectLst/>
                        </a:rPr>
                        <a:t>Field/Property</a:t>
                      </a:r>
                      <a:endParaRPr lang="en-US" dirty="0">
                        <a:effectLst/>
                      </a:endParaRP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a:effectLst/>
                        </a:rPr>
                        <a:t>NONE</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dirty="0">
                          <a:effectLst/>
                        </a:rPr>
                        <a:t>@Transient</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c>
                  <a:txBody>
                    <a:bodyPr/>
                    <a:lstStyle/>
                    <a:p>
                      <a:pPr algn="l" fontAlgn="t"/>
                      <a:r>
                        <a:rPr lang="en-US" dirty="0">
                          <a:effectLst/>
                        </a:rPr>
                        <a:t> </a:t>
                      </a:r>
                    </a:p>
                  </a:txBody>
                  <a:tcPr marL="28575" marR="28575" marT="28575" marB="28575">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5F5"/>
                    </a:solidFill>
                  </a:tcPr>
                </a:tc>
              </a:tr>
            </a:tbl>
          </a:graphicData>
        </a:graphic>
      </p:graphicFrame>
    </p:spTree>
    <p:extLst>
      <p:ext uri="{BB962C8B-B14F-4D97-AF65-F5344CB8AC3E}">
        <p14:creationId xmlns:p14="http://schemas.microsoft.com/office/powerpoint/2010/main" val="1850507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807714" y="1059582"/>
            <a:ext cx="7508701" cy="1261884"/>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实体类的继承</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zh-CN" altLang="en-US" sz="1200" spc="90" dirty="0">
                <a:solidFill>
                  <a:srgbClr val="005000"/>
                </a:solidFill>
                <a:latin typeface="微软雅黑" panose="020B0503020204020204" pitchFamily="34" charset="-122"/>
                <a:ea typeface="微软雅黑" panose="020B0503020204020204" pitchFamily="34" charset="-122"/>
              </a:rPr>
              <a:t>抽象父类</a:t>
            </a:r>
            <a:r>
              <a:rPr lang="en-US" altLang="zh-CN" sz="1200" spc="90" dirty="0" smtClean="0">
                <a:solidFill>
                  <a:srgbClr val="005000"/>
                </a:solidFill>
                <a:latin typeface="微软雅黑" panose="020B0503020204020204" pitchFamily="34" charset="-122"/>
                <a:ea typeface="微软雅黑" panose="020B0503020204020204" pitchFamily="34" charset="-122"/>
              </a:rPr>
              <a:t>Entity, </a:t>
            </a:r>
            <a:r>
              <a:rPr lang="zh-CN" altLang="en-US" sz="1200" spc="90" dirty="0" smtClean="0">
                <a:solidFill>
                  <a:srgbClr val="005000"/>
                </a:solidFill>
                <a:latin typeface="微软雅黑" panose="020B0503020204020204" pitchFamily="34" charset="-122"/>
                <a:ea typeface="微软雅黑" panose="020B0503020204020204" pitchFamily="34" charset="-122"/>
              </a:rPr>
              <a:t>用</a:t>
            </a:r>
            <a:r>
              <a:rPr lang="en-US" altLang="zh-CN" sz="1200" spc="90" dirty="0" smtClean="0">
                <a:solidFill>
                  <a:srgbClr val="005000"/>
                </a:solidFill>
                <a:latin typeface="微软雅黑" panose="020B0503020204020204" pitchFamily="34" charset="-122"/>
                <a:ea typeface="微软雅黑" panose="020B0503020204020204" pitchFamily="34" charset="-122"/>
              </a:rPr>
              <a:t>@Entity</a:t>
            </a:r>
            <a:r>
              <a:rPr lang="zh-CN" altLang="en-US" sz="1200" spc="90" dirty="0" smtClean="0">
                <a:solidFill>
                  <a:srgbClr val="005000"/>
                </a:solidFill>
                <a:latin typeface="微软雅黑" panose="020B0503020204020204" pitchFamily="34" charset="-122"/>
                <a:ea typeface="微软雅黑" panose="020B0503020204020204" pitchFamily="34" charset="-122"/>
              </a:rPr>
              <a:t>标记</a:t>
            </a:r>
            <a:r>
              <a:rPr lang="en-US" altLang="zh-CN" sz="1200" spc="90" dirty="0" smtClean="0">
                <a:solidFill>
                  <a:srgbClr val="005000"/>
                </a:solidFill>
                <a:latin typeface="微软雅黑" panose="020B0503020204020204" pitchFamily="34" charset="-122"/>
                <a:ea typeface="微软雅黑" panose="020B0503020204020204" pitchFamily="34" charset="-122"/>
              </a:rPr>
              <a:t>abstract</a:t>
            </a:r>
            <a:r>
              <a:rPr lang="zh-CN" altLang="en-US" sz="1200" spc="90" dirty="0" smtClean="0">
                <a:solidFill>
                  <a:srgbClr val="005000"/>
                </a:solidFill>
                <a:latin typeface="微软雅黑" panose="020B0503020204020204" pitchFamily="34" charset="-122"/>
                <a:ea typeface="微软雅黑" panose="020B0503020204020204" pitchFamily="34" charset="-122"/>
              </a:rPr>
              <a:t>类作为父类</a:t>
            </a:r>
            <a:r>
              <a:rPr lang="en-US" altLang="zh-CN" sz="1200" spc="90" dirty="0" smtClean="0">
                <a:solidFill>
                  <a:srgbClr val="005000"/>
                </a:solidFill>
                <a:latin typeface="微软雅黑" panose="020B0503020204020204" pitchFamily="34" charset="-122"/>
                <a:ea typeface="微软雅黑" panose="020B0503020204020204" pitchFamily="34" charset="-122"/>
              </a:rPr>
              <a:t>, @Entity</a:t>
            </a:r>
            <a:r>
              <a:rPr lang="zh-CN" altLang="en-US" sz="1200" spc="90" dirty="0" smtClean="0">
                <a:solidFill>
                  <a:srgbClr val="005000"/>
                </a:solidFill>
                <a:latin typeface="微软雅黑" panose="020B0503020204020204" pitchFamily="34" charset="-122"/>
                <a:ea typeface="微软雅黑" panose="020B0503020204020204" pitchFamily="34" charset="-122"/>
              </a:rPr>
              <a:t>子类继承</a:t>
            </a:r>
            <a:r>
              <a:rPr lang="en-US" altLang="zh-CN" sz="1200" spc="90" dirty="0" smtClean="0">
                <a:solidFill>
                  <a:srgbClr val="005000"/>
                </a:solidFill>
                <a:latin typeface="微软雅黑" panose="020B0503020204020204" pitchFamily="34" charset="-122"/>
                <a:ea typeface="微软雅黑" panose="020B0503020204020204" pitchFamily="34" charset="-122"/>
              </a:rPr>
              <a:t>abstract</a:t>
            </a:r>
            <a:r>
              <a:rPr lang="zh-CN" altLang="en-US" sz="1200" spc="90" dirty="0" smtClean="0">
                <a:solidFill>
                  <a:srgbClr val="005000"/>
                </a:solidFill>
                <a:latin typeface="微软雅黑" panose="020B0503020204020204" pitchFamily="34" charset="-122"/>
                <a:ea typeface="微软雅黑" panose="020B0503020204020204" pitchFamily="34" charset="-122"/>
              </a:rPr>
              <a:t>父类</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zh-CN" altLang="en-US" sz="1200" spc="90" dirty="0" smtClean="0">
                <a:solidFill>
                  <a:srgbClr val="005000"/>
                </a:solidFill>
                <a:latin typeface="微软雅黑" panose="020B0503020204020204" pitchFamily="34" charset="-122"/>
                <a:ea typeface="微软雅黑" panose="020B0503020204020204" pitchFamily="34" charset="-122"/>
              </a:rPr>
              <a:t>使用</a:t>
            </a:r>
            <a:r>
              <a:rPr lang="en-US" altLang="zh-CN" sz="1200" spc="90" dirty="0">
                <a:solidFill>
                  <a:srgbClr val="005000"/>
                </a:solidFill>
                <a:latin typeface="微软雅黑" panose="020B0503020204020204" pitchFamily="34" charset="-122"/>
                <a:ea typeface="微软雅黑" panose="020B0503020204020204" pitchFamily="34" charset="-122"/>
              </a:rPr>
              <a:t>@</a:t>
            </a:r>
            <a:r>
              <a:rPr lang="en-US" altLang="zh-CN" sz="1200" spc="90" dirty="0" err="1" smtClean="0">
                <a:solidFill>
                  <a:srgbClr val="005000"/>
                </a:solidFill>
                <a:latin typeface="微软雅黑" panose="020B0503020204020204" pitchFamily="34" charset="-122"/>
                <a:ea typeface="微软雅黑" panose="020B0503020204020204" pitchFamily="34" charset="-122"/>
              </a:rPr>
              <a:t>MappedSuperclass</a:t>
            </a:r>
            <a:r>
              <a:rPr lang="zh-CN" altLang="en-US" sz="1200" spc="90" dirty="0" smtClean="0">
                <a:solidFill>
                  <a:srgbClr val="005000"/>
                </a:solidFill>
                <a:latin typeface="微软雅黑" panose="020B0503020204020204" pitchFamily="34" charset="-122"/>
                <a:ea typeface="微软雅黑" panose="020B0503020204020204" pitchFamily="34" charset="-122"/>
              </a:rPr>
              <a:t>标记父类</a:t>
            </a:r>
            <a:r>
              <a:rPr lang="en-US" altLang="zh-CN" sz="1200" spc="90" dirty="0" smtClean="0">
                <a:solidFill>
                  <a:srgbClr val="005000"/>
                </a:solidFill>
                <a:latin typeface="微软雅黑" panose="020B0503020204020204" pitchFamily="34" charset="-122"/>
                <a:ea typeface="微软雅黑" panose="020B0503020204020204" pitchFamily="34" charset="-122"/>
              </a:rPr>
              <a:t>, @Entity</a:t>
            </a:r>
            <a:r>
              <a:rPr lang="zh-CN" altLang="en-US" sz="1200" spc="90" dirty="0" smtClean="0">
                <a:solidFill>
                  <a:srgbClr val="005000"/>
                </a:solidFill>
                <a:latin typeface="微软雅黑" panose="020B0503020204020204" pitchFamily="34" charset="-122"/>
                <a:ea typeface="微软雅黑" panose="020B0503020204020204" pitchFamily="34" charset="-122"/>
              </a:rPr>
              <a:t>子类继承</a:t>
            </a:r>
            <a:r>
              <a:rPr lang="en-US" altLang="zh-CN" sz="1200" spc="90" dirty="0">
                <a:solidFill>
                  <a:srgbClr val="005000"/>
                </a:solidFill>
                <a:latin typeface="微软雅黑" panose="020B0503020204020204" pitchFamily="34" charset="-122"/>
                <a:ea typeface="微软雅黑" panose="020B0503020204020204" pitchFamily="34" charset="-122"/>
              </a:rPr>
              <a:t>@</a:t>
            </a:r>
            <a:r>
              <a:rPr lang="en-US" altLang="zh-CN" sz="1200" spc="90" dirty="0" err="1">
                <a:solidFill>
                  <a:srgbClr val="005000"/>
                </a:solidFill>
                <a:latin typeface="微软雅黑" panose="020B0503020204020204" pitchFamily="34" charset="-122"/>
                <a:ea typeface="微软雅黑" panose="020B0503020204020204" pitchFamily="34" charset="-122"/>
              </a:rPr>
              <a:t>MappedSuperclass</a:t>
            </a:r>
            <a:r>
              <a:rPr lang="zh-CN" altLang="en-US" sz="1200" spc="90" dirty="0" smtClean="0">
                <a:solidFill>
                  <a:srgbClr val="005000"/>
                </a:solidFill>
                <a:latin typeface="微软雅黑" panose="020B0503020204020204" pitchFamily="34" charset="-122"/>
                <a:ea typeface="微软雅黑" panose="020B0503020204020204" pitchFamily="34" charset="-122"/>
              </a:rPr>
              <a:t>父类</a:t>
            </a:r>
          </a:p>
        </p:txBody>
      </p:sp>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JPA</a:t>
                </a:r>
                <a:r>
                  <a:rPr lang="zh-CN" altLang="en-US" sz="2000" spc="90" dirty="0" smtClean="0">
                    <a:solidFill>
                      <a:srgbClr val="005000"/>
                    </a:solidFill>
                    <a:latin typeface="微软雅黑" panose="020B0503020204020204" pitchFamily="34" charset="-122"/>
                    <a:ea typeface="微软雅黑" panose="020B0503020204020204" pitchFamily="34" charset="-122"/>
                  </a:rPr>
                  <a:t>规范的主要内容</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grpSp>
        <p:nvGrpSpPr>
          <p:cNvPr id="12" name="组合 11"/>
          <p:cNvGrpSpPr/>
          <p:nvPr/>
        </p:nvGrpSpPr>
        <p:grpSpPr>
          <a:xfrm>
            <a:off x="1332071" y="2427734"/>
            <a:ext cx="2781002" cy="2544294"/>
            <a:chOff x="727360" y="2571750"/>
            <a:chExt cx="2781002" cy="2544294"/>
          </a:xfrm>
        </p:grpSpPr>
        <p:grpSp>
          <p:nvGrpSpPr>
            <p:cNvPr id="6" name="组合 5"/>
            <p:cNvGrpSpPr/>
            <p:nvPr/>
          </p:nvGrpSpPr>
          <p:grpSpPr>
            <a:xfrm>
              <a:off x="735109" y="2571750"/>
              <a:ext cx="2773253" cy="1760370"/>
              <a:chOff x="790635" y="2499742"/>
              <a:chExt cx="2773253" cy="1760370"/>
            </a:xfrm>
          </p:grpSpPr>
          <p:pic>
            <p:nvPicPr>
              <p:cNvPr id="2" name="图片 1"/>
              <p:cNvPicPr>
                <a:picLocks noChangeAspect="1"/>
              </p:cNvPicPr>
              <p:nvPr/>
            </p:nvPicPr>
            <p:blipFill>
              <a:blip r:embed="rId4"/>
              <a:stretch>
                <a:fillRect/>
              </a:stretch>
            </p:blipFill>
            <p:spPr>
              <a:xfrm>
                <a:off x="818189" y="2499742"/>
                <a:ext cx="2303615" cy="1011031"/>
              </a:xfrm>
              <a:prstGeom prst="rect">
                <a:avLst/>
              </a:prstGeom>
            </p:spPr>
          </p:pic>
          <p:pic>
            <p:nvPicPr>
              <p:cNvPr id="3" name="图片 2"/>
              <p:cNvPicPr>
                <a:picLocks noChangeAspect="1"/>
              </p:cNvPicPr>
              <p:nvPr/>
            </p:nvPicPr>
            <p:blipFill>
              <a:blip r:embed="rId5"/>
              <a:stretch>
                <a:fillRect/>
              </a:stretch>
            </p:blipFill>
            <p:spPr>
              <a:xfrm>
                <a:off x="790635" y="3510773"/>
                <a:ext cx="2773253" cy="749339"/>
              </a:xfrm>
              <a:prstGeom prst="rect">
                <a:avLst/>
              </a:prstGeom>
            </p:spPr>
          </p:pic>
        </p:grpSp>
        <p:pic>
          <p:nvPicPr>
            <p:cNvPr id="11" name="图片 10"/>
            <p:cNvPicPr>
              <a:picLocks noChangeAspect="1"/>
            </p:cNvPicPr>
            <p:nvPr/>
          </p:nvPicPr>
          <p:blipFill>
            <a:blip r:embed="rId6"/>
            <a:stretch>
              <a:fillRect/>
            </a:stretch>
          </p:blipFill>
          <p:spPr>
            <a:xfrm>
              <a:off x="727360" y="4332119"/>
              <a:ext cx="2188456" cy="783925"/>
            </a:xfrm>
            <a:prstGeom prst="rect">
              <a:avLst/>
            </a:prstGeom>
          </p:spPr>
        </p:pic>
      </p:grpSp>
      <p:grpSp>
        <p:nvGrpSpPr>
          <p:cNvPr id="20" name="组合 19"/>
          <p:cNvGrpSpPr/>
          <p:nvPr/>
        </p:nvGrpSpPr>
        <p:grpSpPr>
          <a:xfrm>
            <a:off x="5508104" y="2337773"/>
            <a:ext cx="2663443" cy="2634961"/>
            <a:chOff x="5508104" y="2571750"/>
            <a:chExt cx="2663443" cy="2634961"/>
          </a:xfrm>
        </p:grpSpPr>
        <p:pic>
          <p:nvPicPr>
            <p:cNvPr id="9" name="图片 8"/>
            <p:cNvPicPr>
              <a:picLocks noChangeAspect="1"/>
            </p:cNvPicPr>
            <p:nvPr/>
          </p:nvPicPr>
          <p:blipFill>
            <a:blip r:embed="rId7"/>
            <a:stretch>
              <a:fillRect/>
            </a:stretch>
          </p:blipFill>
          <p:spPr>
            <a:xfrm>
              <a:off x="5508104" y="2571750"/>
              <a:ext cx="1728192" cy="812397"/>
            </a:xfrm>
            <a:prstGeom prst="rect">
              <a:avLst/>
            </a:prstGeom>
          </p:spPr>
        </p:pic>
        <p:pic>
          <p:nvPicPr>
            <p:cNvPr id="10" name="图片 9"/>
            <p:cNvPicPr>
              <a:picLocks noChangeAspect="1"/>
            </p:cNvPicPr>
            <p:nvPr/>
          </p:nvPicPr>
          <p:blipFill>
            <a:blip r:embed="rId8"/>
            <a:stretch>
              <a:fillRect/>
            </a:stretch>
          </p:blipFill>
          <p:spPr>
            <a:xfrm>
              <a:off x="5508104" y="3370569"/>
              <a:ext cx="2663443" cy="1008557"/>
            </a:xfrm>
            <a:prstGeom prst="rect">
              <a:avLst/>
            </a:prstGeom>
          </p:spPr>
        </p:pic>
        <p:pic>
          <p:nvPicPr>
            <p:cNvPr id="17" name="图片 16"/>
            <p:cNvPicPr>
              <a:picLocks noChangeAspect="1"/>
            </p:cNvPicPr>
            <p:nvPr/>
          </p:nvPicPr>
          <p:blipFill>
            <a:blip r:embed="rId9"/>
            <a:stretch>
              <a:fillRect/>
            </a:stretch>
          </p:blipFill>
          <p:spPr>
            <a:xfrm>
              <a:off x="5522190" y="4379126"/>
              <a:ext cx="2304256" cy="827585"/>
            </a:xfrm>
            <a:prstGeom prst="rect">
              <a:avLst/>
            </a:prstGeom>
          </p:spPr>
        </p:pic>
      </p:grpSp>
    </p:spTree>
    <p:extLst>
      <p:ext uri="{BB962C8B-B14F-4D97-AF65-F5344CB8AC3E}">
        <p14:creationId xmlns:p14="http://schemas.microsoft.com/office/powerpoint/2010/main" val="506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807714" y="1059582"/>
            <a:ext cx="7508701" cy="3847207"/>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lvl="1" indent="-285750" algn="just"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实体类的继承策略</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fontAlgn="base">
              <a:lnSpc>
                <a:spcPct val="200000"/>
              </a:lnSpc>
              <a:buFont typeface="Arial" panose="020B0604020202020204" pitchFamily="34" charset="0"/>
              <a:buChar char="•"/>
            </a:pPr>
            <a:r>
              <a:rPr lang="en-US" altLang="zh-CN" sz="1200" spc="90" dirty="0">
                <a:solidFill>
                  <a:srgbClr val="005000"/>
                </a:solidFill>
                <a:latin typeface="微软雅黑" panose="020B0503020204020204" pitchFamily="34" charset="-122"/>
                <a:ea typeface="微软雅黑" panose="020B0503020204020204" pitchFamily="34" charset="-122"/>
              </a:rPr>
              <a:t>Single-table</a:t>
            </a:r>
            <a:r>
              <a:rPr lang="zh-CN" altLang="en-US" sz="1200" spc="90" dirty="0">
                <a:solidFill>
                  <a:srgbClr val="005000"/>
                </a:solidFill>
                <a:latin typeface="微软雅黑" panose="020B0503020204020204" pitchFamily="34" charset="-122"/>
                <a:ea typeface="微软雅黑" panose="020B0503020204020204" pitchFamily="34" charset="-122"/>
              </a:rPr>
              <a:t> 策略：这是继承映射中的缺省策略</a:t>
            </a:r>
            <a:r>
              <a:rPr lang="zh-CN" altLang="en-US" sz="1200" spc="90" dirty="0" smtClean="0">
                <a:solidFill>
                  <a:srgbClr val="005000"/>
                </a:solidFill>
                <a:latin typeface="微软雅黑" panose="020B0503020204020204" pitchFamily="34" charset="-122"/>
                <a:ea typeface="微软雅黑" panose="020B0503020204020204" pitchFamily="34" charset="-122"/>
              </a:rPr>
              <a:t>，这个</a:t>
            </a:r>
            <a:r>
              <a:rPr lang="zh-CN" altLang="en-US" sz="1200" spc="90" dirty="0">
                <a:solidFill>
                  <a:srgbClr val="005000"/>
                </a:solidFill>
                <a:latin typeface="微软雅黑" panose="020B0503020204020204" pitchFamily="34" charset="-122"/>
                <a:ea typeface="微软雅黑" panose="020B0503020204020204" pitchFamily="34" charset="-122"/>
              </a:rPr>
              <a:t>策略的映射原则就是父类包括子类中新添加的属性全部映射到一张数据库表中，数据库表中有一个自动生成的字段用来存储区分不同的子类的信息。</a:t>
            </a:r>
          </a:p>
          <a:p>
            <a:pPr marL="742950" lvl="1" indent="-285750" defTabSz="685800" fontAlgn="base">
              <a:lnSpc>
                <a:spcPct val="200000"/>
              </a:lnSpc>
              <a:buFont typeface="Arial" panose="020B0604020202020204" pitchFamily="34" charset="0"/>
              <a:buChar char="•"/>
            </a:pPr>
            <a:r>
              <a:rPr lang="en-US" altLang="zh-CN" sz="1200" spc="90" dirty="0">
                <a:solidFill>
                  <a:srgbClr val="005000"/>
                </a:solidFill>
                <a:latin typeface="微软雅黑" panose="020B0503020204020204" pitchFamily="34" charset="-122"/>
                <a:ea typeface="微软雅黑" panose="020B0503020204020204" pitchFamily="34" charset="-122"/>
              </a:rPr>
              <a:t>Joined-subclass</a:t>
            </a:r>
            <a:r>
              <a:rPr lang="zh-CN" altLang="en-US" sz="1200" spc="90" dirty="0">
                <a:solidFill>
                  <a:srgbClr val="005000"/>
                </a:solidFill>
                <a:latin typeface="微软雅黑" panose="020B0503020204020204" pitchFamily="34" charset="-122"/>
                <a:ea typeface="微软雅黑" panose="020B0503020204020204" pitchFamily="34" charset="-122"/>
              </a:rPr>
              <a:t> 策略：这种映射策略中，继承关系中的每一个实体类，无论是具体类 </a:t>
            </a:r>
            <a:r>
              <a:rPr lang="en-US" altLang="zh-CN" sz="1200" spc="90" dirty="0">
                <a:solidFill>
                  <a:srgbClr val="005000"/>
                </a:solidFill>
                <a:latin typeface="微软雅黑" panose="020B0503020204020204" pitchFamily="34" charset="-122"/>
                <a:ea typeface="微软雅黑" panose="020B0503020204020204" pitchFamily="34" charset="-122"/>
              </a:rPr>
              <a:t>(concrete entity) </a:t>
            </a:r>
            <a:r>
              <a:rPr lang="zh-CN" altLang="en-US" sz="1200" spc="90" dirty="0">
                <a:solidFill>
                  <a:srgbClr val="005000"/>
                </a:solidFill>
                <a:latin typeface="微软雅黑" panose="020B0503020204020204" pitchFamily="34" charset="-122"/>
                <a:ea typeface="微软雅黑" panose="020B0503020204020204" pitchFamily="34" charset="-122"/>
              </a:rPr>
              <a:t>或者抽象类 </a:t>
            </a:r>
            <a:r>
              <a:rPr lang="en-US" altLang="zh-CN" sz="1200" spc="90" dirty="0">
                <a:solidFill>
                  <a:srgbClr val="005000"/>
                </a:solidFill>
                <a:latin typeface="微软雅黑" panose="020B0503020204020204" pitchFamily="34" charset="-122"/>
                <a:ea typeface="微软雅黑" panose="020B0503020204020204" pitchFamily="34" charset="-122"/>
              </a:rPr>
              <a:t>(abstract entity)</a:t>
            </a:r>
            <a:r>
              <a:rPr lang="zh-CN" altLang="en-US" sz="1200" spc="90" dirty="0">
                <a:solidFill>
                  <a:srgbClr val="005000"/>
                </a:solidFill>
                <a:latin typeface="微软雅黑" panose="020B0503020204020204" pitchFamily="34" charset="-122"/>
                <a:ea typeface="微软雅黑" panose="020B0503020204020204" pitchFamily="34" charset="-122"/>
              </a:rPr>
              <a:t>，数据库中都有一个单独的表与他对应。子实体对应的表中不含有从根实体继承而来的属性，它们之间通过共享主键的方式进行关联。</a:t>
            </a:r>
          </a:p>
          <a:p>
            <a:pPr marL="742950" lvl="1" indent="-285750" defTabSz="685800" fontAlgn="base">
              <a:lnSpc>
                <a:spcPct val="200000"/>
              </a:lnSpc>
              <a:buFont typeface="Arial" panose="020B0604020202020204" pitchFamily="34" charset="0"/>
              <a:buChar char="•"/>
            </a:pPr>
            <a:r>
              <a:rPr lang="en-US" altLang="zh-CN" sz="1200" spc="90" dirty="0">
                <a:solidFill>
                  <a:srgbClr val="005000"/>
                </a:solidFill>
                <a:latin typeface="微软雅黑" panose="020B0503020204020204" pitchFamily="34" charset="-122"/>
                <a:ea typeface="微软雅黑" panose="020B0503020204020204" pitchFamily="34" charset="-122"/>
              </a:rPr>
              <a:t>Table-per-concrete-class</a:t>
            </a:r>
            <a:r>
              <a:rPr lang="zh-CN" altLang="en-US" sz="1200" spc="90" dirty="0">
                <a:solidFill>
                  <a:srgbClr val="005000"/>
                </a:solidFill>
                <a:latin typeface="微软雅黑" panose="020B0503020204020204" pitchFamily="34" charset="-122"/>
                <a:ea typeface="微软雅黑" panose="020B0503020204020204" pitchFamily="34" charset="-122"/>
              </a:rPr>
              <a:t> 策略：这个策略就是将继承关系中的每一个实体映射到数据库中的一个单独的表中，与“</a:t>
            </a:r>
            <a:r>
              <a:rPr lang="en-US" altLang="zh-CN" sz="1200" spc="90" dirty="0">
                <a:solidFill>
                  <a:srgbClr val="005000"/>
                </a:solidFill>
                <a:latin typeface="微软雅黑" panose="020B0503020204020204" pitchFamily="34" charset="-122"/>
                <a:ea typeface="微软雅黑" panose="020B0503020204020204" pitchFamily="34" charset="-122"/>
              </a:rPr>
              <a:t>Joined”</a:t>
            </a:r>
            <a:r>
              <a:rPr lang="zh-CN" altLang="en-US" sz="1200" spc="90" dirty="0">
                <a:solidFill>
                  <a:srgbClr val="005000"/>
                </a:solidFill>
                <a:latin typeface="微软雅黑" panose="020B0503020204020204" pitchFamily="34" charset="-122"/>
                <a:ea typeface="微软雅黑" panose="020B0503020204020204" pitchFamily="34" charset="-122"/>
              </a:rPr>
              <a:t>策略不同的是，子实体对应的表中含有从根实体继承而来的属性。</a:t>
            </a:r>
          </a:p>
        </p:txBody>
      </p:sp>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JPA</a:t>
                </a:r>
                <a:r>
                  <a:rPr lang="zh-CN" altLang="en-US" sz="2000" spc="90" dirty="0" smtClean="0">
                    <a:solidFill>
                      <a:srgbClr val="005000"/>
                    </a:solidFill>
                    <a:latin typeface="微软雅黑" panose="020B0503020204020204" pitchFamily="34" charset="-122"/>
                    <a:ea typeface="微软雅黑" panose="020B0503020204020204" pitchFamily="34" charset="-122"/>
                  </a:rPr>
                  <a:t>规范的主要内容</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Tree>
    <p:extLst>
      <p:ext uri="{BB962C8B-B14F-4D97-AF65-F5344CB8AC3E}">
        <p14:creationId xmlns:p14="http://schemas.microsoft.com/office/powerpoint/2010/main" val="4083292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807714" y="1059582"/>
            <a:ext cx="7508701" cy="458202"/>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lvl="1" indent="-285750" algn="just"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实体类的继承策略</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JPA</a:t>
                </a:r>
                <a:r>
                  <a:rPr lang="zh-CN" altLang="en-US" sz="2000" spc="90" dirty="0" smtClean="0">
                    <a:solidFill>
                      <a:srgbClr val="005000"/>
                    </a:solidFill>
                    <a:latin typeface="微软雅黑" panose="020B0503020204020204" pitchFamily="34" charset="-122"/>
                    <a:ea typeface="微软雅黑" panose="020B0503020204020204" pitchFamily="34" charset="-122"/>
                  </a:rPr>
                  <a:t>规范的主要内容</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grpSp>
        <p:nvGrpSpPr>
          <p:cNvPr id="3" name="组合 2"/>
          <p:cNvGrpSpPr/>
          <p:nvPr/>
        </p:nvGrpSpPr>
        <p:grpSpPr>
          <a:xfrm>
            <a:off x="413760" y="2355726"/>
            <a:ext cx="2664296" cy="2201881"/>
            <a:chOff x="299380" y="2596873"/>
            <a:chExt cx="2664296" cy="2201881"/>
          </a:xfrm>
        </p:grpSpPr>
        <p:grpSp>
          <p:nvGrpSpPr>
            <p:cNvPr id="2" name="组合 1"/>
            <p:cNvGrpSpPr/>
            <p:nvPr/>
          </p:nvGrpSpPr>
          <p:grpSpPr>
            <a:xfrm>
              <a:off x="312121" y="3003798"/>
              <a:ext cx="2303615" cy="1794956"/>
              <a:chOff x="312121" y="3003798"/>
              <a:chExt cx="2303615" cy="1794956"/>
            </a:xfrm>
          </p:grpSpPr>
          <p:pic>
            <p:nvPicPr>
              <p:cNvPr id="12" name="图片 11"/>
              <p:cNvPicPr>
                <a:picLocks noChangeAspect="1"/>
              </p:cNvPicPr>
              <p:nvPr/>
            </p:nvPicPr>
            <p:blipFill>
              <a:blip r:embed="rId4"/>
              <a:stretch>
                <a:fillRect/>
              </a:stretch>
            </p:blipFill>
            <p:spPr>
              <a:xfrm>
                <a:off x="312121" y="3003798"/>
                <a:ext cx="2303615" cy="1011031"/>
              </a:xfrm>
              <a:prstGeom prst="rect">
                <a:avLst/>
              </a:prstGeom>
            </p:spPr>
          </p:pic>
          <p:pic>
            <p:nvPicPr>
              <p:cNvPr id="11" name="图片 10"/>
              <p:cNvPicPr>
                <a:picLocks noChangeAspect="1"/>
              </p:cNvPicPr>
              <p:nvPr/>
            </p:nvPicPr>
            <p:blipFill>
              <a:blip r:embed="rId5"/>
              <a:stretch>
                <a:fillRect/>
              </a:stretch>
            </p:blipFill>
            <p:spPr>
              <a:xfrm>
                <a:off x="312121" y="4014829"/>
                <a:ext cx="2188456" cy="783925"/>
              </a:xfrm>
              <a:prstGeom prst="rect">
                <a:avLst/>
              </a:prstGeom>
            </p:spPr>
          </p:pic>
        </p:grpSp>
        <p:sp>
          <p:nvSpPr>
            <p:cNvPr id="18" name="文本框 17"/>
            <p:cNvSpPr txBox="1"/>
            <p:nvPr/>
          </p:nvSpPr>
          <p:spPr>
            <a:xfrm>
              <a:off x="299380" y="2596873"/>
              <a:ext cx="2664296" cy="353687"/>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0" lvl="1" algn="just" defTabSz="685800">
                <a:lnSpc>
                  <a:spcPct val="200000"/>
                </a:lnSpc>
              </a:pPr>
              <a:r>
                <a:rPr lang="en-US" altLang="zh-CN" sz="1000" spc="90" dirty="0" smtClean="0">
                  <a:solidFill>
                    <a:srgbClr val="005000"/>
                  </a:solidFill>
                  <a:latin typeface="微软雅黑" panose="020B0503020204020204" pitchFamily="34" charset="-122"/>
                  <a:ea typeface="微软雅黑" panose="020B0503020204020204" pitchFamily="34" charset="-122"/>
                </a:rPr>
                <a:t>Single-table</a:t>
              </a:r>
              <a:r>
                <a:rPr lang="zh-CN" altLang="en-US" sz="1000" spc="90" dirty="0" smtClean="0">
                  <a:solidFill>
                    <a:srgbClr val="005000"/>
                  </a:solidFill>
                  <a:latin typeface="微软雅黑" panose="020B0503020204020204" pitchFamily="34" charset="-122"/>
                  <a:ea typeface="微软雅黑" panose="020B0503020204020204" pitchFamily="34" charset="-122"/>
                </a:rPr>
                <a:t>（</a:t>
              </a:r>
              <a:r>
                <a:rPr lang="zh-CN" altLang="en-US" sz="1000" spc="90" dirty="0">
                  <a:solidFill>
                    <a:srgbClr val="005000"/>
                  </a:solidFill>
                  <a:latin typeface="微软雅黑" panose="020B0503020204020204" pitchFamily="34" charset="-122"/>
                  <a:ea typeface="微软雅黑" panose="020B0503020204020204" pitchFamily="34" charset="-122"/>
                </a:rPr>
                <a:t>默认策略</a:t>
              </a:r>
              <a:r>
                <a:rPr lang="zh-CN" altLang="en-US" sz="1000" spc="90" dirty="0" smtClean="0">
                  <a:solidFill>
                    <a:srgbClr val="005000"/>
                  </a:solidFill>
                  <a:latin typeface="微软雅黑" panose="020B0503020204020204" pitchFamily="34" charset="-122"/>
                  <a:ea typeface="微软雅黑" panose="020B0503020204020204" pitchFamily="34" charset="-122"/>
                </a:rPr>
                <a:t>）</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6"/>
          <a:stretch>
            <a:fillRect/>
          </a:stretch>
        </p:blipFill>
        <p:spPr>
          <a:xfrm>
            <a:off x="2915816" y="1536236"/>
            <a:ext cx="2638227" cy="760391"/>
          </a:xfrm>
          <a:prstGeom prst="rect">
            <a:avLst/>
          </a:prstGeom>
        </p:spPr>
      </p:pic>
      <p:grpSp>
        <p:nvGrpSpPr>
          <p:cNvPr id="26" name="组合 25"/>
          <p:cNvGrpSpPr/>
          <p:nvPr/>
        </p:nvGrpSpPr>
        <p:grpSpPr>
          <a:xfrm>
            <a:off x="2991684" y="2355726"/>
            <a:ext cx="3020476" cy="2598553"/>
            <a:chOff x="2991684" y="2355726"/>
            <a:chExt cx="3020476" cy="2598553"/>
          </a:xfrm>
        </p:grpSpPr>
        <p:grpSp>
          <p:nvGrpSpPr>
            <p:cNvPr id="24" name="组合 23"/>
            <p:cNvGrpSpPr/>
            <p:nvPr/>
          </p:nvGrpSpPr>
          <p:grpSpPr>
            <a:xfrm>
              <a:off x="2994672" y="2355726"/>
              <a:ext cx="2666562" cy="1332042"/>
              <a:chOff x="2994672" y="2355726"/>
              <a:chExt cx="2666562" cy="1332042"/>
            </a:xfrm>
          </p:grpSpPr>
          <p:sp>
            <p:nvSpPr>
              <p:cNvPr id="21" name="文本框 20"/>
              <p:cNvSpPr txBox="1"/>
              <p:nvPr/>
            </p:nvSpPr>
            <p:spPr>
              <a:xfrm>
                <a:off x="2996938" y="2355726"/>
                <a:ext cx="2664296" cy="353687"/>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0" lvl="1" algn="just" defTabSz="685800">
                  <a:lnSpc>
                    <a:spcPct val="200000"/>
                  </a:lnSpc>
                </a:pPr>
                <a:r>
                  <a:rPr lang="en-US" altLang="zh-CN" sz="1000" spc="90" dirty="0">
                    <a:solidFill>
                      <a:srgbClr val="005000"/>
                    </a:solidFill>
                    <a:latin typeface="微软雅黑" panose="020B0503020204020204" pitchFamily="34" charset="-122"/>
                    <a:ea typeface="微软雅黑" panose="020B0503020204020204" pitchFamily="34" charset="-122"/>
                  </a:rPr>
                  <a:t>Joined-subclass</a:t>
                </a:r>
                <a:endParaRPr lang="en-US" altLang="zh-CN" sz="1000" spc="90" dirty="0" smtClean="0">
                  <a:solidFill>
                    <a:srgbClr val="005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7"/>
              <a:stretch>
                <a:fillRect/>
              </a:stretch>
            </p:blipFill>
            <p:spPr>
              <a:xfrm>
                <a:off x="2994672" y="2762651"/>
                <a:ext cx="2522524" cy="925117"/>
              </a:xfrm>
              <a:prstGeom prst="rect">
                <a:avLst/>
              </a:prstGeom>
            </p:spPr>
          </p:pic>
        </p:grpSp>
        <p:pic>
          <p:nvPicPr>
            <p:cNvPr id="25" name="图片 24"/>
            <p:cNvPicPr>
              <a:picLocks noChangeAspect="1"/>
            </p:cNvPicPr>
            <p:nvPr/>
          </p:nvPicPr>
          <p:blipFill>
            <a:blip r:embed="rId8"/>
            <a:stretch>
              <a:fillRect/>
            </a:stretch>
          </p:blipFill>
          <p:spPr>
            <a:xfrm>
              <a:off x="2991684" y="3687768"/>
              <a:ext cx="3020476" cy="1266511"/>
            </a:xfrm>
            <a:prstGeom prst="rect">
              <a:avLst/>
            </a:prstGeom>
          </p:spPr>
        </p:pic>
      </p:grpSp>
      <p:grpSp>
        <p:nvGrpSpPr>
          <p:cNvPr id="29" name="组合 28"/>
          <p:cNvGrpSpPr/>
          <p:nvPr/>
        </p:nvGrpSpPr>
        <p:grpSpPr>
          <a:xfrm>
            <a:off x="6187924" y="2762651"/>
            <a:ext cx="2781926" cy="1693788"/>
            <a:chOff x="6187924" y="2762651"/>
            <a:chExt cx="2781926" cy="1693788"/>
          </a:xfrm>
        </p:grpSpPr>
        <p:pic>
          <p:nvPicPr>
            <p:cNvPr id="27" name="图片 26"/>
            <p:cNvPicPr>
              <a:picLocks noChangeAspect="1"/>
            </p:cNvPicPr>
            <p:nvPr/>
          </p:nvPicPr>
          <p:blipFill>
            <a:blip r:embed="rId9"/>
            <a:stretch>
              <a:fillRect/>
            </a:stretch>
          </p:blipFill>
          <p:spPr>
            <a:xfrm>
              <a:off x="6187924" y="3570139"/>
              <a:ext cx="2370994" cy="886300"/>
            </a:xfrm>
            <a:prstGeom prst="rect">
              <a:avLst/>
            </a:prstGeom>
          </p:spPr>
        </p:pic>
        <p:pic>
          <p:nvPicPr>
            <p:cNvPr id="28" name="图片 27"/>
            <p:cNvPicPr>
              <a:picLocks noChangeAspect="1"/>
            </p:cNvPicPr>
            <p:nvPr/>
          </p:nvPicPr>
          <p:blipFill>
            <a:blip r:embed="rId10"/>
            <a:stretch>
              <a:fillRect/>
            </a:stretch>
          </p:blipFill>
          <p:spPr>
            <a:xfrm>
              <a:off x="6187924" y="2762651"/>
              <a:ext cx="2781926" cy="807488"/>
            </a:xfrm>
            <a:prstGeom prst="rect">
              <a:avLst/>
            </a:prstGeom>
          </p:spPr>
        </p:pic>
      </p:grpSp>
    </p:spTree>
    <p:extLst>
      <p:ext uri="{BB962C8B-B14F-4D97-AF65-F5344CB8AC3E}">
        <p14:creationId xmlns:p14="http://schemas.microsoft.com/office/powerpoint/2010/main" val="2227687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807715" y="1059582"/>
            <a:ext cx="7007772" cy="2215991"/>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主键的定义</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smtClean="0">
                <a:solidFill>
                  <a:srgbClr val="005000"/>
                </a:solidFill>
                <a:latin typeface="微软雅黑" panose="020B0503020204020204" pitchFamily="34" charset="-122"/>
                <a:ea typeface="微软雅黑" panose="020B0503020204020204" pitchFamily="34" charset="-122"/>
              </a:rPr>
              <a:t>@Id</a:t>
            </a:r>
          </a:p>
          <a:p>
            <a:pPr marL="742950" lvl="1" indent="-285750" defTabSz="685800">
              <a:lnSpc>
                <a:spcPct val="200000"/>
              </a:lnSpc>
              <a:buFont typeface="Arial" panose="020B0604020202020204" pitchFamily="34" charset="0"/>
              <a:buChar char="•"/>
            </a:pPr>
            <a:r>
              <a:rPr lang="en-US" altLang="zh-CN" sz="1200" spc="90" dirty="0" smtClean="0">
                <a:solidFill>
                  <a:srgbClr val="005000"/>
                </a:solidFill>
                <a:latin typeface="微软雅黑" panose="020B0503020204020204" pitchFamily="34" charset="-122"/>
                <a:ea typeface="微软雅黑" panose="020B0503020204020204" pitchFamily="34" charset="-122"/>
              </a:rPr>
              <a:t>@</a:t>
            </a:r>
            <a:r>
              <a:rPr lang="en-US" altLang="zh-CN" sz="1200" spc="90" dirty="0" err="1" smtClean="0">
                <a:solidFill>
                  <a:srgbClr val="005000"/>
                </a:solidFill>
                <a:latin typeface="微软雅黑" panose="020B0503020204020204" pitchFamily="34" charset="-122"/>
                <a:ea typeface="微软雅黑" panose="020B0503020204020204" pitchFamily="34" charset="-122"/>
              </a:rPr>
              <a:t>IdClass</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1200150" lvl="2" indent="-285750" defTabSz="685800">
              <a:lnSpc>
                <a:spcPct val="200000"/>
              </a:lnSpc>
              <a:buFont typeface="Arial" panose="020B0604020202020204" pitchFamily="34" charset="0"/>
              <a:buChar char="•"/>
            </a:pPr>
            <a:r>
              <a:rPr lang="zh-CN" altLang="en-US" sz="1200" spc="90" dirty="0" smtClean="0">
                <a:solidFill>
                  <a:srgbClr val="005000"/>
                </a:solidFill>
                <a:latin typeface="微软雅黑" panose="020B0503020204020204" pitchFamily="34" charset="-122"/>
                <a:ea typeface="微软雅黑" panose="020B0503020204020204" pitchFamily="34" charset="-122"/>
              </a:rPr>
              <a:t>内部类作为主键类</a:t>
            </a:r>
            <a:endParaRPr lang="en-US" altLang="zh-CN" sz="1200" spc="90" dirty="0" smtClean="0">
              <a:solidFill>
                <a:srgbClr val="005000"/>
              </a:solidFill>
              <a:latin typeface="微软雅黑" panose="020B0503020204020204" pitchFamily="34" charset="-122"/>
              <a:ea typeface="微软雅黑" panose="020B0503020204020204" pitchFamily="34" charset="-122"/>
            </a:endParaRPr>
          </a:p>
          <a:p>
            <a:pPr marL="1200150" lvl="2" indent="-285750" defTabSz="685800">
              <a:lnSpc>
                <a:spcPct val="200000"/>
              </a:lnSpc>
              <a:buFont typeface="Arial" panose="020B0604020202020204" pitchFamily="34" charset="0"/>
              <a:buChar char="•"/>
            </a:pPr>
            <a:r>
              <a:rPr lang="zh-CN" altLang="en-US" sz="1200" spc="90" dirty="0" smtClean="0">
                <a:solidFill>
                  <a:srgbClr val="005000"/>
                </a:solidFill>
                <a:latin typeface="微软雅黑" panose="020B0503020204020204" pitchFamily="34" charset="-122"/>
                <a:ea typeface="微软雅黑" panose="020B0503020204020204" pitchFamily="34" charset="-122"/>
              </a:rPr>
              <a:t>外部类作为主键类</a:t>
            </a:r>
            <a:endParaRPr lang="en-US" altLang="zh-CN" sz="5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endParaRPr lang="en-US" altLang="zh-CN" sz="700" spc="90" dirty="0" smtClean="0">
              <a:solidFill>
                <a:srgbClr val="005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JPA</a:t>
                </a:r>
                <a:r>
                  <a:rPr lang="zh-CN" altLang="en-US" sz="2000" spc="90" dirty="0" smtClean="0">
                    <a:solidFill>
                      <a:srgbClr val="005000"/>
                    </a:solidFill>
                    <a:latin typeface="微软雅黑" panose="020B0503020204020204" pitchFamily="34" charset="-122"/>
                    <a:ea typeface="微软雅黑" panose="020B0503020204020204" pitchFamily="34" charset="-122"/>
                  </a:rPr>
                  <a:t>规范的主要内容</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Tree>
    <p:extLst>
      <p:ext uri="{BB962C8B-B14F-4D97-AF65-F5344CB8AC3E}">
        <p14:creationId xmlns:p14="http://schemas.microsoft.com/office/powerpoint/2010/main" val="2048251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807714" y="1059582"/>
            <a:ext cx="7508701" cy="2739211"/>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marL="285750" indent="-285750" defTabSz="685800">
              <a:lnSpc>
                <a:spcPct val="200000"/>
              </a:lnSpc>
              <a:buFont typeface="Arial" panose="020B0604020202020204" pitchFamily="34" charset="0"/>
              <a:buChar char="•"/>
            </a:pPr>
            <a:r>
              <a:rPr lang="zh-CN" altLang="en-US" sz="1400" spc="90" dirty="0" smtClean="0">
                <a:solidFill>
                  <a:srgbClr val="005000"/>
                </a:solidFill>
                <a:latin typeface="微软雅黑" panose="020B0503020204020204" pitchFamily="34" charset="-122"/>
                <a:ea typeface="微软雅黑" panose="020B0503020204020204" pitchFamily="34" charset="-122"/>
              </a:rPr>
              <a:t>主键生成规则</a:t>
            </a:r>
            <a:endParaRPr lang="en-US" altLang="zh-CN" sz="1400" spc="90" dirty="0" smtClean="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err="1" smtClean="0">
                <a:solidFill>
                  <a:srgbClr val="005000"/>
                </a:solidFill>
                <a:latin typeface="微软雅黑" panose="020B0503020204020204" pitchFamily="34" charset="-122"/>
                <a:ea typeface="微软雅黑" panose="020B0503020204020204" pitchFamily="34" charset="-122"/>
              </a:rPr>
              <a:t>GeneratorType.AUTO</a:t>
            </a:r>
            <a:r>
              <a:rPr lang="en-US" altLang="zh-CN" sz="1200" spc="90" dirty="0" smtClean="0">
                <a:solidFill>
                  <a:srgbClr val="005000"/>
                </a:solidFill>
                <a:latin typeface="微软雅黑" panose="020B0503020204020204" pitchFamily="34" charset="-122"/>
                <a:ea typeface="微软雅黑" panose="020B0503020204020204" pitchFamily="34" charset="-122"/>
              </a:rPr>
              <a:t> </a:t>
            </a:r>
            <a:r>
              <a:rPr lang="zh-CN" altLang="en-US" sz="1200" spc="90" dirty="0">
                <a:solidFill>
                  <a:srgbClr val="005000"/>
                </a:solidFill>
                <a:latin typeface="微软雅黑" panose="020B0503020204020204" pitchFamily="34" charset="-122"/>
                <a:ea typeface="微软雅黑" panose="020B0503020204020204" pitchFamily="34" charset="-122"/>
              </a:rPr>
              <a:t>，由</a:t>
            </a:r>
            <a:r>
              <a:rPr lang="en-US" altLang="zh-CN" sz="1200" spc="90" dirty="0">
                <a:solidFill>
                  <a:srgbClr val="005000"/>
                </a:solidFill>
                <a:latin typeface="微软雅黑" panose="020B0503020204020204" pitchFamily="34" charset="-122"/>
                <a:ea typeface="微软雅黑" panose="020B0503020204020204" pitchFamily="34" charset="-122"/>
              </a:rPr>
              <a:t>JPA</a:t>
            </a:r>
            <a:r>
              <a:rPr lang="zh-CN" altLang="en-US" sz="1200" spc="90" dirty="0">
                <a:solidFill>
                  <a:srgbClr val="005000"/>
                </a:solidFill>
                <a:latin typeface="微软雅黑" panose="020B0503020204020204" pitchFamily="34" charset="-122"/>
                <a:ea typeface="微软雅黑" panose="020B0503020204020204" pitchFamily="34" charset="-122"/>
              </a:rPr>
              <a:t>自动</a:t>
            </a:r>
            <a:r>
              <a:rPr lang="zh-CN" altLang="en-US" sz="1200" spc="90" dirty="0" smtClean="0">
                <a:solidFill>
                  <a:srgbClr val="005000"/>
                </a:solidFill>
                <a:latin typeface="微软雅黑" panose="020B0503020204020204" pitchFamily="34" charset="-122"/>
                <a:ea typeface="微软雅黑" panose="020B0503020204020204" pitchFamily="34" charset="-122"/>
              </a:rPr>
              <a:t>生成， 通用性最好</a:t>
            </a:r>
            <a:endParaRPr lang="zh-CN" altLang="en-US" sz="1200" spc="90" dirty="0">
              <a:solidFill>
                <a:srgbClr val="005000"/>
              </a:solidFill>
              <a:latin typeface="微软雅黑" panose="020B0503020204020204" pitchFamily="34" charset="-122"/>
              <a:ea typeface="微软雅黑" panose="020B0503020204020204" pitchFamily="34" charset="-122"/>
            </a:endParaRPr>
          </a:p>
          <a:p>
            <a:pPr marL="742950" lvl="1" indent="-285750" defTabSz="685800">
              <a:lnSpc>
                <a:spcPct val="200000"/>
              </a:lnSpc>
              <a:buFont typeface="Arial" panose="020B0604020202020204" pitchFamily="34" charset="0"/>
              <a:buChar char="•"/>
            </a:pPr>
            <a:r>
              <a:rPr lang="en-US" altLang="zh-CN" sz="1200" spc="90" dirty="0" err="1">
                <a:solidFill>
                  <a:srgbClr val="005000"/>
                </a:solidFill>
                <a:latin typeface="微软雅黑" panose="020B0503020204020204" pitchFamily="34" charset="-122"/>
                <a:ea typeface="微软雅黑" panose="020B0503020204020204" pitchFamily="34" charset="-122"/>
              </a:rPr>
              <a:t>GenerationType.IDENTITY</a:t>
            </a:r>
            <a:r>
              <a:rPr lang="zh-CN" altLang="en-US" sz="1200" spc="90" dirty="0">
                <a:solidFill>
                  <a:srgbClr val="005000"/>
                </a:solidFill>
                <a:latin typeface="微软雅黑" panose="020B0503020204020204" pitchFamily="34" charset="-122"/>
                <a:ea typeface="微软雅黑" panose="020B0503020204020204" pitchFamily="34" charset="-122"/>
              </a:rPr>
              <a:t>，使用数据库的自增长字段，需要数据库的支持（如</a:t>
            </a:r>
            <a:r>
              <a:rPr lang="en-US" altLang="zh-CN" sz="1200" spc="90" dirty="0">
                <a:solidFill>
                  <a:srgbClr val="005000"/>
                </a:solidFill>
                <a:latin typeface="微软雅黑" panose="020B0503020204020204" pitchFamily="34" charset="-122"/>
                <a:ea typeface="微软雅黑" panose="020B0503020204020204" pitchFamily="34" charset="-122"/>
              </a:rPr>
              <a:t>SQL Server</a:t>
            </a:r>
            <a:r>
              <a:rPr lang="zh-CN" altLang="en-US" sz="1200" spc="90" dirty="0">
                <a:solidFill>
                  <a:srgbClr val="005000"/>
                </a:solidFill>
                <a:latin typeface="微软雅黑" panose="020B0503020204020204" pitchFamily="34" charset="-122"/>
                <a:ea typeface="微软雅黑" panose="020B0503020204020204" pitchFamily="34" charset="-122"/>
              </a:rPr>
              <a:t>、</a:t>
            </a:r>
            <a:r>
              <a:rPr lang="en-US" altLang="zh-CN" sz="1200" spc="90" dirty="0">
                <a:solidFill>
                  <a:srgbClr val="005000"/>
                </a:solidFill>
                <a:latin typeface="微软雅黑" panose="020B0503020204020204" pitchFamily="34" charset="-122"/>
                <a:ea typeface="微软雅黑" panose="020B0503020204020204" pitchFamily="34" charset="-122"/>
              </a:rPr>
              <a:t>MySQL</a:t>
            </a:r>
            <a:r>
              <a:rPr lang="zh-CN" altLang="en-US" sz="1200" spc="90" dirty="0">
                <a:solidFill>
                  <a:srgbClr val="005000"/>
                </a:solidFill>
                <a:latin typeface="微软雅黑" panose="020B0503020204020204" pitchFamily="34" charset="-122"/>
                <a:ea typeface="微软雅黑" panose="020B0503020204020204" pitchFamily="34" charset="-122"/>
              </a:rPr>
              <a:t>、</a:t>
            </a:r>
            <a:r>
              <a:rPr lang="en-US" altLang="zh-CN" sz="1200" spc="90" dirty="0">
                <a:solidFill>
                  <a:srgbClr val="005000"/>
                </a:solidFill>
                <a:latin typeface="微软雅黑" panose="020B0503020204020204" pitchFamily="34" charset="-122"/>
                <a:ea typeface="微软雅黑" panose="020B0503020204020204" pitchFamily="34" charset="-122"/>
              </a:rPr>
              <a:t>DB2</a:t>
            </a:r>
            <a:r>
              <a:rPr lang="zh-CN" altLang="en-US" sz="1200" spc="90" dirty="0">
                <a:solidFill>
                  <a:srgbClr val="005000"/>
                </a:solidFill>
                <a:latin typeface="微软雅黑" panose="020B0503020204020204" pitchFamily="34" charset="-122"/>
                <a:ea typeface="微软雅黑" panose="020B0503020204020204" pitchFamily="34" charset="-122"/>
              </a:rPr>
              <a:t>、</a:t>
            </a:r>
            <a:r>
              <a:rPr lang="en-US" altLang="zh-CN" sz="1200" spc="90" dirty="0">
                <a:solidFill>
                  <a:srgbClr val="005000"/>
                </a:solidFill>
                <a:latin typeface="微软雅黑" panose="020B0503020204020204" pitchFamily="34" charset="-122"/>
                <a:ea typeface="微软雅黑" panose="020B0503020204020204" pitchFamily="34" charset="-122"/>
              </a:rPr>
              <a:t>Derby</a:t>
            </a:r>
            <a:r>
              <a:rPr lang="zh-CN" altLang="en-US" sz="1200" spc="90" dirty="0">
                <a:solidFill>
                  <a:srgbClr val="005000"/>
                </a:solidFill>
                <a:latin typeface="微软雅黑" panose="020B0503020204020204" pitchFamily="34" charset="-122"/>
                <a:ea typeface="微软雅黑" panose="020B0503020204020204" pitchFamily="34" charset="-122"/>
              </a:rPr>
              <a:t>等）</a:t>
            </a:r>
          </a:p>
          <a:p>
            <a:pPr marL="742950" lvl="1" indent="-285750" defTabSz="685800">
              <a:lnSpc>
                <a:spcPct val="200000"/>
              </a:lnSpc>
              <a:buFont typeface="Arial" panose="020B0604020202020204" pitchFamily="34" charset="0"/>
              <a:buChar char="•"/>
            </a:pPr>
            <a:r>
              <a:rPr lang="en-US" altLang="zh-CN" sz="1200" spc="90" dirty="0" err="1">
                <a:solidFill>
                  <a:srgbClr val="005000"/>
                </a:solidFill>
                <a:latin typeface="微软雅黑" panose="020B0503020204020204" pitchFamily="34" charset="-122"/>
                <a:ea typeface="微软雅黑" panose="020B0503020204020204" pitchFamily="34" charset="-122"/>
              </a:rPr>
              <a:t>GenerationType.SEQUENCE</a:t>
            </a:r>
            <a:r>
              <a:rPr lang="zh-CN" altLang="en-US" sz="1200" spc="90" dirty="0">
                <a:solidFill>
                  <a:srgbClr val="005000"/>
                </a:solidFill>
                <a:latin typeface="微软雅黑" panose="020B0503020204020204" pitchFamily="34" charset="-122"/>
                <a:ea typeface="微软雅黑" panose="020B0503020204020204" pitchFamily="34" charset="-122"/>
              </a:rPr>
              <a:t>，使用数据库的序列号，需要数据库的支持（如</a:t>
            </a:r>
            <a:r>
              <a:rPr lang="en-US" altLang="zh-CN" sz="1200" spc="90" dirty="0">
                <a:solidFill>
                  <a:srgbClr val="005000"/>
                </a:solidFill>
                <a:latin typeface="微软雅黑" panose="020B0503020204020204" pitchFamily="34" charset="-122"/>
                <a:ea typeface="微软雅黑" panose="020B0503020204020204" pitchFamily="34" charset="-122"/>
              </a:rPr>
              <a:t>Oracle</a:t>
            </a:r>
            <a:r>
              <a:rPr lang="zh-CN" altLang="en-US" sz="1200" spc="90" dirty="0">
                <a:solidFill>
                  <a:srgbClr val="005000"/>
                </a:solidFill>
                <a:latin typeface="微软雅黑" panose="020B0503020204020204" pitchFamily="34" charset="-122"/>
                <a:ea typeface="微软雅黑" panose="020B0503020204020204" pitchFamily="34" charset="-122"/>
              </a:rPr>
              <a:t>）</a:t>
            </a:r>
          </a:p>
          <a:p>
            <a:pPr marL="742950" lvl="1" indent="-285750" defTabSz="685800">
              <a:lnSpc>
                <a:spcPct val="200000"/>
              </a:lnSpc>
              <a:buFont typeface="Arial" panose="020B0604020202020204" pitchFamily="34" charset="0"/>
              <a:buChar char="•"/>
            </a:pPr>
            <a:r>
              <a:rPr lang="en-US" altLang="zh-CN" sz="1200" spc="90" dirty="0" err="1">
                <a:solidFill>
                  <a:srgbClr val="005000"/>
                </a:solidFill>
                <a:latin typeface="微软雅黑" panose="020B0503020204020204" pitchFamily="34" charset="-122"/>
                <a:ea typeface="微软雅黑" panose="020B0503020204020204" pitchFamily="34" charset="-122"/>
              </a:rPr>
              <a:t>GenerationType.TABLE</a:t>
            </a:r>
            <a:r>
              <a:rPr lang="zh-CN" altLang="en-US" sz="1200" spc="90" dirty="0">
                <a:solidFill>
                  <a:srgbClr val="005000"/>
                </a:solidFill>
                <a:latin typeface="微软雅黑" panose="020B0503020204020204" pitchFamily="34" charset="-122"/>
                <a:ea typeface="微软雅黑" panose="020B0503020204020204" pitchFamily="34" charset="-122"/>
              </a:rPr>
              <a:t>，使用指定的数据库表记录</a:t>
            </a:r>
            <a:r>
              <a:rPr lang="en-US" altLang="zh-CN" sz="1200" spc="90" dirty="0">
                <a:solidFill>
                  <a:srgbClr val="005000"/>
                </a:solidFill>
                <a:latin typeface="微软雅黑" panose="020B0503020204020204" pitchFamily="34" charset="-122"/>
                <a:ea typeface="微软雅黑" panose="020B0503020204020204" pitchFamily="34" charset="-122"/>
              </a:rPr>
              <a:t>ID</a:t>
            </a:r>
            <a:r>
              <a:rPr lang="zh-CN" altLang="en-US" sz="1200" spc="90" dirty="0">
                <a:solidFill>
                  <a:srgbClr val="005000"/>
                </a:solidFill>
                <a:latin typeface="微软雅黑" panose="020B0503020204020204" pitchFamily="34" charset="-122"/>
                <a:ea typeface="微软雅黑" panose="020B0503020204020204" pitchFamily="34" charset="-122"/>
              </a:rPr>
              <a:t>的增长 需要定义一个</a:t>
            </a:r>
            <a:r>
              <a:rPr lang="en-US" altLang="zh-CN" sz="1200" spc="90" dirty="0" err="1" smtClean="0">
                <a:solidFill>
                  <a:srgbClr val="005000"/>
                </a:solidFill>
                <a:latin typeface="微软雅黑" panose="020B0503020204020204" pitchFamily="34" charset="-122"/>
                <a:ea typeface="微软雅黑" panose="020B0503020204020204" pitchFamily="34" charset="-122"/>
              </a:rPr>
              <a:t>TableGenerator</a:t>
            </a:r>
            <a:r>
              <a:rPr lang="zh-CN" altLang="en-US" sz="1200" spc="90" dirty="0" smtClean="0">
                <a:solidFill>
                  <a:srgbClr val="005000"/>
                </a:solidFill>
                <a:latin typeface="微软雅黑" panose="020B0503020204020204" pitchFamily="34" charset="-122"/>
                <a:ea typeface="微软雅黑" panose="020B0503020204020204" pitchFamily="34" charset="-122"/>
              </a:rPr>
              <a:t>。</a:t>
            </a:r>
            <a:endParaRPr lang="en-US" altLang="zh-CN" sz="1200" spc="90" dirty="0">
              <a:solidFill>
                <a:srgbClr val="005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99380" y="311228"/>
            <a:ext cx="4632660" cy="449093"/>
            <a:chOff x="299380" y="311228"/>
            <a:chExt cx="4632660" cy="449093"/>
          </a:xfrm>
        </p:grpSpPr>
        <p:grpSp>
          <p:nvGrpSpPr>
            <p:cNvPr id="13" name="组合 12"/>
            <p:cNvGrpSpPr/>
            <p:nvPr/>
          </p:nvGrpSpPr>
          <p:grpSpPr>
            <a:xfrm>
              <a:off x="299380" y="311228"/>
              <a:ext cx="4632660" cy="449093"/>
              <a:chOff x="299380" y="311228"/>
              <a:chExt cx="4632660" cy="449093"/>
            </a:xfrm>
          </p:grpSpPr>
          <p:sp>
            <p:nvSpPr>
              <p:cNvPr id="15" name="文本框 14"/>
              <p:cNvSpPr txBox="1"/>
              <p:nvPr/>
            </p:nvSpPr>
            <p:spPr>
              <a:xfrm>
                <a:off x="807715" y="335720"/>
                <a:ext cx="4124325" cy="40011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defTabSz="685800"/>
                <a:r>
                  <a:rPr lang="en-US" altLang="zh-CN" sz="2000" spc="90" dirty="0" smtClean="0">
                    <a:solidFill>
                      <a:srgbClr val="005000"/>
                    </a:solidFill>
                    <a:latin typeface="微软雅黑" panose="020B0503020204020204" pitchFamily="34" charset="-122"/>
                    <a:ea typeface="微软雅黑" panose="020B0503020204020204" pitchFamily="34" charset="-122"/>
                  </a:rPr>
                  <a:t>JPA</a:t>
                </a:r>
                <a:r>
                  <a:rPr lang="zh-CN" altLang="en-US" sz="2000" spc="90" dirty="0" smtClean="0">
                    <a:solidFill>
                      <a:srgbClr val="005000"/>
                    </a:solidFill>
                    <a:latin typeface="微软雅黑" panose="020B0503020204020204" pitchFamily="34" charset="-122"/>
                    <a:ea typeface="微软雅黑" panose="020B0503020204020204" pitchFamily="34" charset="-122"/>
                  </a:rPr>
                  <a:t>规范的主要内容</a:t>
                </a:r>
                <a:endParaRPr lang="en-US" altLang="zh-CN" sz="2000" spc="90" dirty="0">
                  <a:solidFill>
                    <a:srgbClr val="005000"/>
                  </a:solidFill>
                  <a:latin typeface="微软雅黑" panose="020B0503020204020204" pitchFamily="34" charset="-122"/>
                  <a:ea typeface="微软雅黑" panose="020B0503020204020204" pitchFamily="34" charset="-122"/>
                </a:endParaRPr>
              </a:p>
            </p:txBody>
          </p:sp>
          <p:sp>
            <p:nvSpPr>
              <p:cNvPr id="16" name="椭圆 15"/>
              <p:cNvSpPr/>
              <p:nvPr/>
            </p:nvSpPr>
            <p:spPr>
              <a:xfrm>
                <a:off x="299380" y="311228"/>
                <a:ext cx="449093" cy="449093"/>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51" y="392899"/>
              <a:ext cx="285750" cy="285750"/>
            </a:xfrm>
            <a:prstGeom prst="rect">
              <a:avLst/>
            </a:prstGeom>
          </p:spPr>
        </p:pic>
      </p:grpSp>
    </p:spTree>
    <p:extLst>
      <p:ext uri="{BB962C8B-B14F-4D97-AF65-F5344CB8AC3E}">
        <p14:creationId xmlns:p14="http://schemas.microsoft.com/office/powerpoint/2010/main" val="3706244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bab956b1f44ef9d173162e10f4b27789">
  <xsd:schema xmlns:xsd="http://www.w3.org/2001/XMLSchema" xmlns:xs="http://www.w3.org/2001/XMLSchema" xmlns:p="http://schemas.microsoft.com/office/2006/metadata/properties" targetNamespace="http://schemas.microsoft.com/office/2006/metadata/properties" ma:root="true" ma:fieldsID="16eaa9825d2fedb5a83ac41ebe86c43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AD42117-479A-4C03-B5F9-496B66542AEE}"/>
</file>

<file path=customXml/itemProps2.xml><?xml version="1.0" encoding="utf-8"?>
<ds:datastoreItem xmlns:ds="http://schemas.openxmlformats.org/officeDocument/2006/customXml" ds:itemID="{CAA41017-3619-4A22-A910-6902497D2E0B}"/>
</file>

<file path=customXml/itemProps3.xml><?xml version="1.0" encoding="utf-8"?>
<ds:datastoreItem xmlns:ds="http://schemas.openxmlformats.org/officeDocument/2006/customXml" ds:itemID="{5FF56CCF-4F6E-4DC4-A1D3-26192868297D}"/>
</file>

<file path=docProps/app.xml><?xml version="1.0" encoding="utf-8"?>
<Properties xmlns="http://schemas.openxmlformats.org/officeDocument/2006/extended-properties" xmlns:vt="http://schemas.openxmlformats.org/officeDocument/2006/docPropsVTypes">
  <TotalTime>13560</TotalTime>
  <Words>1582</Words>
  <Application>Microsoft Office PowerPoint</Application>
  <PresentationFormat>全屏显示(16:9)</PresentationFormat>
  <Paragraphs>207</Paragraphs>
  <Slides>21</Slides>
  <Notes>21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Adobe 楷体 Std R</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草绿卡通PPT模板</dc:title>
  <dc:creator>百度软件管理</dc:creator>
  <cp:keywords>百度软件管理，为您精挑细选，悉心推荐。</cp:keywords>
  <cp:lastModifiedBy>leo tang</cp:lastModifiedBy>
  <cp:revision>456</cp:revision>
  <dcterms:created xsi:type="dcterms:W3CDTF">2014-07-24T08:00:37Z</dcterms:created>
  <dcterms:modified xsi:type="dcterms:W3CDTF">2016-12-11T08:00:22Z</dcterms:modified>
  <cp:category>PowerPoint 模板</cp:category>
</cp:coreProperties>
</file>